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6"/>
  </p:notesMasterIdLst>
  <p:sldIdLst>
    <p:sldId id="256" r:id="rId5"/>
    <p:sldId id="257" r:id="rId6"/>
    <p:sldId id="259" r:id="rId7"/>
    <p:sldId id="260" r:id="rId8"/>
    <p:sldId id="261" r:id="rId9"/>
    <p:sldId id="262" r:id="rId10"/>
    <p:sldId id="263" r:id="rId11"/>
    <p:sldId id="303" r:id="rId12"/>
    <p:sldId id="302"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309" r:id="rId29"/>
    <p:sldId id="283" r:id="rId30"/>
    <p:sldId id="284" r:id="rId31"/>
    <p:sldId id="285" r:id="rId32"/>
    <p:sldId id="286" r:id="rId33"/>
    <p:sldId id="287" r:id="rId34"/>
    <p:sldId id="288" r:id="rId35"/>
    <p:sldId id="289" r:id="rId36"/>
    <p:sldId id="290" r:id="rId37"/>
    <p:sldId id="291" r:id="rId38"/>
    <p:sldId id="312" r:id="rId39"/>
    <p:sldId id="306" r:id="rId40"/>
    <p:sldId id="307" r:id="rId41"/>
    <p:sldId id="310" r:id="rId42"/>
    <p:sldId id="311" r:id="rId43"/>
    <p:sldId id="295" r:id="rId44"/>
    <p:sldId id="293" r:id="rId45"/>
    <p:sldId id="294" r:id="rId46"/>
    <p:sldId id="297" r:id="rId47"/>
    <p:sldId id="298" r:id="rId48"/>
    <p:sldId id="299" r:id="rId49"/>
    <p:sldId id="300" r:id="rId50"/>
    <p:sldId id="314" r:id="rId51"/>
    <p:sldId id="315" r:id="rId52"/>
    <p:sldId id="305" r:id="rId53"/>
    <p:sldId id="301" r:id="rId54"/>
    <p:sldId id="313"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1" autoAdjust="0"/>
    <p:restoredTop sz="84988" autoAdjust="0"/>
  </p:normalViewPr>
  <p:slideViewPr>
    <p:cSldViewPr snapToGrid="0">
      <p:cViewPr varScale="1">
        <p:scale>
          <a:sx n="56" d="100"/>
          <a:sy n="56" d="100"/>
        </p:scale>
        <p:origin x="871"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4B4278-DDCE-4FDA-8C9E-9C56E6BBA54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FD62DFA-0CA0-4F27-976E-AF66AA2A09FE}">
      <dgm:prSet/>
      <dgm:spPr/>
      <dgm:t>
        <a:bodyPr/>
        <a:lstStyle/>
        <a:p>
          <a:pPr>
            <a:lnSpc>
              <a:spcPct val="100000"/>
            </a:lnSpc>
          </a:pPr>
          <a:r>
            <a:rPr lang="en-US">
              <a:latin typeface="Times New Roman"/>
              <a:cs typeface="Times New Roman"/>
            </a:rPr>
            <a:t>INTRODUCTION </a:t>
          </a:r>
        </a:p>
      </dgm:t>
    </dgm:pt>
    <dgm:pt modelId="{55E28836-F903-486C-B8B4-71BAA0C40807}" type="parTrans" cxnId="{AEDAFAD3-E470-44F7-851C-9CE356DBD293}">
      <dgm:prSet/>
      <dgm:spPr/>
      <dgm:t>
        <a:bodyPr/>
        <a:lstStyle/>
        <a:p>
          <a:endParaRPr lang="en-US"/>
        </a:p>
      </dgm:t>
    </dgm:pt>
    <dgm:pt modelId="{492627C3-D1A2-4E19-B0B9-9E9D1E944C0C}" type="sibTrans" cxnId="{AEDAFAD3-E470-44F7-851C-9CE356DBD293}">
      <dgm:prSet/>
      <dgm:spPr/>
      <dgm:t>
        <a:bodyPr/>
        <a:lstStyle/>
        <a:p>
          <a:pPr>
            <a:lnSpc>
              <a:spcPct val="100000"/>
            </a:lnSpc>
          </a:pPr>
          <a:endParaRPr lang="en-US"/>
        </a:p>
      </dgm:t>
    </dgm:pt>
    <dgm:pt modelId="{3DF3A643-58EE-4E8A-82FE-598DFA09372B}">
      <dgm:prSet/>
      <dgm:spPr/>
      <dgm:t>
        <a:bodyPr/>
        <a:lstStyle/>
        <a:p>
          <a:pPr>
            <a:lnSpc>
              <a:spcPct val="100000"/>
            </a:lnSpc>
          </a:pPr>
          <a:r>
            <a:rPr lang="en-US">
              <a:latin typeface="Times New Roman"/>
              <a:cs typeface="Times New Roman"/>
            </a:rPr>
            <a:t>LITERATURE REVIEW AND OBJECTIVES</a:t>
          </a:r>
        </a:p>
      </dgm:t>
    </dgm:pt>
    <dgm:pt modelId="{801D69E3-E75B-43FB-A127-7572D6B1AF0F}" type="parTrans" cxnId="{3CABBE1E-E221-48B5-B7D0-B242574D56AE}">
      <dgm:prSet/>
      <dgm:spPr/>
      <dgm:t>
        <a:bodyPr/>
        <a:lstStyle/>
        <a:p>
          <a:endParaRPr lang="en-US"/>
        </a:p>
      </dgm:t>
    </dgm:pt>
    <dgm:pt modelId="{537152EE-D70B-40CC-A528-77FD14296E10}" type="sibTrans" cxnId="{3CABBE1E-E221-48B5-B7D0-B242574D56AE}">
      <dgm:prSet/>
      <dgm:spPr/>
      <dgm:t>
        <a:bodyPr/>
        <a:lstStyle/>
        <a:p>
          <a:pPr>
            <a:lnSpc>
              <a:spcPct val="100000"/>
            </a:lnSpc>
          </a:pPr>
          <a:endParaRPr lang="en-US"/>
        </a:p>
      </dgm:t>
    </dgm:pt>
    <dgm:pt modelId="{27BCFAAC-47A5-489B-ACBE-C35D87B82151}">
      <dgm:prSet/>
      <dgm:spPr/>
      <dgm:t>
        <a:bodyPr/>
        <a:lstStyle/>
        <a:p>
          <a:pPr>
            <a:lnSpc>
              <a:spcPct val="100000"/>
            </a:lnSpc>
          </a:pPr>
          <a:r>
            <a:rPr lang="en-US">
              <a:latin typeface="Times New Roman"/>
              <a:cs typeface="Times New Roman"/>
            </a:rPr>
            <a:t>METHODOLOGY</a:t>
          </a:r>
        </a:p>
      </dgm:t>
    </dgm:pt>
    <dgm:pt modelId="{88D066DF-6048-4FB3-ABA5-9B89F19E4F2E}" type="parTrans" cxnId="{FE7A8326-68E1-4479-9090-7C9287D4803F}">
      <dgm:prSet/>
      <dgm:spPr/>
      <dgm:t>
        <a:bodyPr/>
        <a:lstStyle/>
        <a:p>
          <a:endParaRPr lang="en-US"/>
        </a:p>
      </dgm:t>
    </dgm:pt>
    <dgm:pt modelId="{9996696B-F4F6-4007-9B87-8A27438D3472}" type="sibTrans" cxnId="{FE7A8326-68E1-4479-9090-7C9287D4803F}">
      <dgm:prSet/>
      <dgm:spPr/>
      <dgm:t>
        <a:bodyPr/>
        <a:lstStyle/>
        <a:p>
          <a:pPr>
            <a:lnSpc>
              <a:spcPct val="100000"/>
            </a:lnSpc>
          </a:pPr>
          <a:endParaRPr lang="en-US"/>
        </a:p>
      </dgm:t>
    </dgm:pt>
    <dgm:pt modelId="{83690BDC-9368-4FDA-B1EF-4F1697317B1F}">
      <dgm:prSet/>
      <dgm:spPr/>
      <dgm:t>
        <a:bodyPr/>
        <a:lstStyle/>
        <a:p>
          <a:pPr>
            <a:lnSpc>
              <a:spcPct val="100000"/>
            </a:lnSpc>
          </a:pPr>
          <a:r>
            <a:rPr lang="en-US">
              <a:latin typeface="Times New Roman"/>
              <a:cs typeface="Times New Roman"/>
            </a:rPr>
            <a:t>OBSERVATION AND CONCLUSION</a:t>
          </a:r>
        </a:p>
      </dgm:t>
    </dgm:pt>
    <dgm:pt modelId="{A26F28CD-BC3E-45DC-BE9D-FC55CC2531BB}" type="parTrans" cxnId="{F8C34812-2538-4FC5-B08C-7075CF3D0C5C}">
      <dgm:prSet/>
      <dgm:spPr/>
      <dgm:t>
        <a:bodyPr/>
        <a:lstStyle/>
        <a:p>
          <a:endParaRPr lang="en-US"/>
        </a:p>
      </dgm:t>
    </dgm:pt>
    <dgm:pt modelId="{1E2130DE-8A00-4358-B221-DC9EDF74D9B7}" type="sibTrans" cxnId="{F8C34812-2538-4FC5-B08C-7075CF3D0C5C}">
      <dgm:prSet/>
      <dgm:spPr/>
      <dgm:t>
        <a:bodyPr/>
        <a:lstStyle/>
        <a:p>
          <a:pPr>
            <a:lnSpc>
              <a:spcPct val="100000"/>
            </a:lnSpc>
          </a:pPr>
          <a:endParaRPr lang="en-US"/>
        </a:p>
      </dgm:t>
    </dgm:pt>
    <dgm:pt modelId="{C059DEFA-BA9A-4F0F-9047-672509071F23}">
      <dgm:prSet/>
      <dgm:spPr/>
      <dgm:t>
        <a:bodyPr/>
        <a:lstStyle/>
        <a:p>
          <a:pPr>
            <a:lnSpc>
              <a:spcPct val="100000"/>
            </a:lnSpc>
          </a:pPr>
          <a:r>
            <a:rPr lang="en-US">
              <a:latin typeface="Times New Roman"/>
              <a:cs typeface="Times New Roman"/>
            </a:rPr>
            <a:t>REFERENCES</a:t>
          </a:r>
        </a:p>
      </dgm:t>
    </dgm:pt>
    <dgm:pt modelId="{783CD8E7-6D9F-4373-970C-66C0F6575C3B}" type="parTrans" cxnId="{08AB9166-BCD4-4F82-81F3-9FDC3B5E0AFF}">
      <dgm:prSet/>
      <dgm:spPr/>
      <dgm:t>
        <a:bodyPr/>
        <a:lstStyle/>
        <a:p>
          <a:endParaRPr lang="en-US"/>
        </a:p>
      </dgm:t>
    </dgm:pt>
    <dgm:pt modelId="{18294C9B-88AA-47FC-AC88-720EDF77C401}" type="sibTrans" cxnId="{08AB9166-BCD4-4F82-81F3-9FDC3B5E0AFF}">
      <dgm:prSet/>
      <dgm:spPr/>
      <dgm:t>
        <a:bodyPr/>
        <a:lstStyle/>
        <a:p>
          <a:endParaRPr lang="en-US"/>
        </a:p>
      </dgm:t>
    </dgm:pt>
    <dgm:pt modelId="{AD27428B-3526-4AAE-BC7E-143C7119273A}">
      <dgm:prSet phldr="0"/>
      <dgm:spPr/>
      <dgm:t>
        <a:bodyPr/>
        <a:lstStyle/>
        <a:p>
          <a:pPr>
            <a:lnSpc>
              <a:spcPct val="100000"/>
            </a:lnSpc>
          </a:pPr>
          <a:r>
            <a:rPr lang="en-US"/>
            <a:t>PROJECT MANAGEMENT</a:t>
          </a:r>
        </a:p>
      </dgm:t>
    </dgm:pt>
    <dgm:pt modelId="{B020ED41-7996-4819-BF30-DDEB2338D323}" type="parTrans" cxnId="{CAEE1AC0-1DEB-4017-BE92-DC80A6039B66}">
      <dgm:prSet/>
      <dgm:spPr/>
    </dgm:pt>
    <dgm:pt modelId="{10345BD3-5373-499D-9A3D-7CAB0135AC3F}" type="sibTrans" cxnId="{CAEE1AC0-1DEB-4017-BE92-DC80A6039B66}">
      <dgm:prSet/>
      <dgm:spPr/>
      <dgm:t>
        <a:bodyPr/>
        <a:lstStyle/>
        <a:p>
          <a:endParaRPr lang="en-US"/>
        </a:p>
      </dgm:t>
    </dgm:pt>
    <dgm:pt modelId="{6CDD7009-CF9A-49EE-A627-265CBA99B514}" type="pres">
      <dgm:prSet presAssocID="{B04B4278-DDCE-4FDA-8C9E-9C56E6BBA54F}" presName="root" presStyleCnt="0">
        <dgm:presLayoutVars>
          <dgm:dir/>
          <dgm:resizeHandles val="exact"/>
        </dgm:presLayoutVars>
      </dgm:prSet>
      <dgm:spPr/>
    </dgm:pt>
    <dgm:pt modelId="{23A17FE4-48C1-4DFD-8367-98DAE9064B65}" type="pres">
      <dgm:prSet presAssocID="{DFD62DFA-0CA0-4F27-976E-AF66AA2A09FE}" presName="compNode" presStyleCnt="0"/>
      <dgm:spPr/>
    </dgm:pt>
    <dgm:pt modelId="{4EB7B241-B9B9-4509-A223-38A47223570A}" type="pres">
      <dgm:prSet presAssocID="{DFD62DFA-0CA0-4F27-976E-AF66AA2A09FE}" presName="bgRect" presStyleLbl="bgShp" presStyleIdx="0" presStyleCnt="6"/>
      <dgm:spPr/>
    </dgm:pt>
    <dgm:pt modelId="{EBA2A2D3-09A8-40D0-9952-088B16A51D68}" type="pres">
      <dgm:prSet presAssocID="{DFD62DFA-0CA0-4F27-976E-AF66AA2A09F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402C472C-D187-4EA2-868A-CCFCEFC1DA1E}" type="pres">
      <dgm:prSet presAssocID="{DFD62DFA-0CA0-4F27-976E-AF66AA2A09FE}" presName="spaceRect" presStyleCnt="0"/>
      <dgm:spPr/>
    </dgm:pt>
    <dgm:pt modelId="{B94F118C-C521-4A94-99A1-7F764CF1BDEE}" type="pres">
      <dgm:prSet presAssocID="{DFD62DFA-0CA0-4F27-976E-AF66AA2A09FE}" presName="parTx" presStyleLbl="revTx" presStyleIdx="0" presStyleCnt="6">
        <dgm:presLayoutVars>
          <dgm:chMax val="0"/>
          <dgm:chPref val="0"/>
        </dgm:presLayoutVars>
      </dgm:prSet>
      <dgm:spPr/>
    </dgm:pt>
    <dgm:pt modelId="{D09C1923-5F96-4B6F-A03D-50A98E8EF7B4}" type="pres">
      <dgm:prSet presAssocID="{492627C3-D1A2-4E19-B0B9-9E9D1E944C0C}" presName="sibTrans" presStyleCnt="0"/>
      <dgm:spPr/>
    </dgm:pt>
    <dgm:pt modelId="{AECC4120-C118-4027-ABF2-D75282DFB9A8}" type="pres">
      <dgm:prSet presAssocID="{3DF3A643-58EE-4E8A-82FE-598DFA09372B}" presName="compNode" presStyleCnt="0"/>
      <dgm:spPr/>
    </dgm:pt>
    <dgm:pt modelId="{A7E69299-3868-407A-AFC0-D4DE5458E1C8}" type="pres">
      <dgm:prSet presAssocID="{3DF3A643-58EE-4E8A-82FE-598DFA09372B}" presName="bgRect" presStyleLbl="bgShp" presStyleIdx="1" presStyleCnt="6"/>
      <dgm:spPr/>
    </dgm:pt>
    <dgm:pt modelId="{F4F34531-283F-49EB-98FA-0760BCF4F01A}" type="pres">
      <dgm:prSet presAssocID="{3DF3A643-58EE-4E8A-82FE-598DFA09372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oks"/>
        </a:ext>
      </dgm:extLst>
    </dgm:pt>
    <dgm:pt modelId="{DDAF11E5-93BB-487B-9281-442A69EFC1DF}" type="pres">
      <dgm:prSet presAssocID="{3DF3A643-58EE-4E8A-82FE-598DFA09372B}" presName="spaceRect" presStyleCnt="0"/>
      <dgm:spPr/>
    </dgm:pt>
    <dgm:pt modelId="{78165D2D-C64A-445C-82ED-BCE70D8C33A9}" type="pres">
      <dgm:prSet presAssocID="{3DF3A643-58EE-4E8A-82FE-598DFA09372B}" presName="parTx" presStyleLbl="revTx" presStyleIdx="1" presStyleCnt="6">
        <dgm:presLayoutVars>
          <dgm:chMax val="0"/>
          <dgm:chPref val="0"/>
        </dgm:presLayoutVars>
      </dgm:prSet>
      <dgm:spPr/>
    </dgm:pt>
    <dgm:pt modelId="{E19C6145-379C-4EE8-A51F-2C261E9A59EA}" type="pres">
      <dgm:prSet presAssocID="{537152EE-D70B-40CC-A528-77FD14296E10}" presName="sibTrans" presStyleCnt="0"/>
      <dgm:spPr/>
    </dgm:pt>
    <dgm:pt modelId="{5AE0D4D1-6F8D-4CCA-B288-F02E7B834B02}" type="pres">
      <dgm:prSet presAssocID="{27BCFAAC-47A5-489B-ACBE-C35D87B82151}" presName="compNode" presStyleCnt="0"/>
      <dgm:spPr/>
    </dgm:pt>
    <dgm:pt modelId="{2B48986F-C9AC-479D-BF89-39CA176CF97E}" type="pres">
      <dgm:prSet presAssocID="{27BCFAAC-47A5-489B-ACBE-C35D87B82151}" presName="bgRect" presStyleLbl="bgShp" presStyleIdx="2" presStyleCnt="6"/>
      <dgm:spPr/>
    </dgm:pt>
    <dgm:pt modelId="{3C2004AF-A039-4EE1-AE71-8CA89BEA199A}" type="pres">
      <dgm:prSet presAssocID="{27BCFAAC-47A5-489B-ACBE-C35D87B8215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A12B6859-909D-4F2A-8562-0F800CD5AB57}" type="pres">
      <dgm:prSet presAssocID="{27BCFAAC-47A5-489B-ACBE-C35D87B82151}" presName="spaceRect" presStyleCnt="0"/>
      <dgm:spPr/>
    </dgm:pt>
    <dgm:pt modelId="{0FEE437E-AACD-45D2-AA37-512D4F64925C}" type="pres">
      <dgm:prSet presAssocID="{27BCFAAC-47A5-489B-ACBE-C35D87B82151}" presName="parTx" presStyleLbl="revTx" presStyleIdx="2" presStyleCnt="6">
        <dgm:presLayoutVars>
          <dgm:chMax val="0"/>
          <dgm:chPref val="0"/>
        </dgm:presLayoutVars>
      </dgm:prSet>
      <dgm:spPr/>
    </dgm:pt>
    <dgm:pt modelId="{F7AD62D8-B0CA-4379-AEC8-D614C6F9AECD}" type="pres">
      <dgm:prSet presAssocID="{9996696B-F4F6-4007-9B87-8A27438D3472}" presName="sibTrans" presStyleCnt="0"/>
      <dgm:spPr/>
    </dgm:pt>
    <dgm:pt modelId="{37A04165-C493-4701-ABD8-921486878BBC}" type="pres">
      <dgm:prSet presAssocID="{AD27428B-3526-4AAE-BC7E-143C7119273A}" presName="compNode" presStyleCnt="0"/>
      <dgm:spPr/>
    </dgm:pt>
    <dgm:pt modelId="{70AF6C4F-543D-401D-AE3A-6B0964A07282}" type="pres">
      <dgm:prSet presAssocID="{AD27428B-3526-4AAE-BC7E-143C7119273A}" presName="bgRect" presStyleLbl="bgShp" presStyleIdx="3" presStyleCnt="6"/>
      <dgm:spPr/>
    </dgm:pt>
    <dgm:pt modelId="{709C16EC-783A-446A-9BB0-B9C2F27B5959}" type="pres">
      <dgm:prSet presAssocID="{AD27428B-3526-4AAE-BC7E-143C7119273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Eye"/>
        </a:ext>
      </dgm:extLst>
    </dgm:pt>
    <dgm:pt modelId="{E4D86F97-FE63-44AE-AF37-16FBE35423EC}" type="pres">
      <dgm:prSet presAssocID="{AD27428B-3526-4AAE-BC7E-143C7119273A}" presName="spaceRect" presStyleCnt="0"/>
      <dgm:spPr/>
    </dgm:pt>
    <dgm:pt modelId="{E1540D7D-F851-4D6D-90FF-BFE51FF5891C}" type="pres">
      <dgm:prSet presAssocID="{AD27428B-3526-4AAE-BC7E-143C7119273A}" presName="parTx" presStyleLbl="revTx" presStyleIdx="3" presStyleCnt="6">
        <dgm:presLayoutVars>
          <dgm:chMax val="0"/>
          <dgm:chPref val="0"/>
        </dgm:presLayoutVars>
      </dgm:prSet>
      <dgm:spPr/>
    </dgm:pt>
    <dgm:pt modelId="{98EA3CF7-D5EB-4F16-BFA1-3B20D60D1FCB}" type="pres">
      <dgm:prSet presAssocID="{10345BD3-5373-499D-9A3D-7CAB0135AC3F}" presName="sibTrans" presStyleCnt="0"/>
      <dgm:spPr/>
    </dgm:pt>
    <dgm:pt modelId="{2E0B1EB3-6061-4C2E-ADE5-AD6636069DD3}" type="pres">
      <dgm:prSet presAssocID="{83690BDC-9368-4FDA-B1EF-4F1697317B1F}" presName="compNode" presStyleCnt="0"/>
      <dgm:spPr/>
    </dgm:pt>
    <dgm:pt modelId="{C9DA78A2-A727-419C-BFF4-EF26EAC47E1E}" type="pres">
      <dgm:prSet presAssocID="{83690BDC-9368-4FDA-B1EF-4F1697317B1F}" presName="bgRect" presStyleLbl="bgShp" presStyleIdx="4" presStyleCnt="6"/>
      <dgm:spPr/>
    </dgm:pt>
    <dgm:pt modelId="{79B69561-02A5-467C-BA18-42BA05DFB775}" type="pres">
      <dgm:prSet presAssocID="{83690BDC-9368-4FDA-B1EF-4F1697317B1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Open Book"/>
        </a:ext>
      </dgm:extLst>
    </dgm:pt>
    <dgm:pt modelId="{C1E7A03D-D2F6-474A-8625-7ECF1FC460CB}" type="pres">
      <dgm:prSet presAssocID="{83690BDC-9368-4FDA-B1EF-4F1697317B1F}" presName="spaceRect" presStyleCnt="0"/>
      <dgm:spPr/>
    </dgm:pt>
    <dgm:pt modelId="{AB4A134A-5358-492C-84BC-9CCF9411BBD9}" type="pres">
      <dgm:prSet presAssocID="{83690BDC-9368-4FDA-B1EF-4F1697317B1F}" presName="parTx" presStyleLbl="revTx" presStyleIdx="4" presStyleCnt="6">
        <dgm:presLayoutVars>
          <dgm:chMax val="0"/>
          <dgm:chPref val="0"/>
        </dgm:presLayoutVars>
      </dgm:prSet>
      <dgm:spPr/>
    </dgm:pt>
    <dgm:pt modelId="{EE5F94C8-95D3-4910-8E8D-655FC7E1482F}" type="pres">
      <dgm:prSet presAssocID="{1E2130DE-8A00-4358-B221-DC9EDF74D9B7}" presName="sibTrans" presStyleCnt="0"/>
      <dgm:spPr/>
    </dgm:pt>
    <dgm:pt modelId="{94FEA1B6-322D-4967-8B6F-B646FDC6C125}" type="pres">
      <dgm:prSet presAssocID="{C059DEFA-BA9A-4F0F-9047-672509071F23}" presName="compNode" presStyleCnt="0"/>
      <dgm:spPr/>
    </dgm:pt>
    <dgm:pt modelId="{E025176C-4D06-48D2-8278-3166BE080270}" type="pres">
      <dgm:prSet presAssocID="{C059DEFA-BA9A-4F0F-9047-672509071F23}" presName="bgRect" presStyleLbl="bgShp" presStyleIdx="5" presStyleCnt="6"/>
      <dgm:spPr/>
    </dgm:pt>
    <dgm:pt modelId="{2D630802-FF81-47A0-9FFA-6F7827B68CB1}" type="pres">
      <dgm:prSet presAssocID="{C059DEFA-BA9A-4F0F-9047-672509071F2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heckmark"/>
        </a:ext>
      </dgm:extLst>
    </dgm:pt>
    <dgm:pt modelId="{7AD5D5F9-FFD2-4C11-8D31-F28483CA6B50}" type="pres">
      <dgm:prSet presAssocID="{C059DEFA-BA9A-4F0F-9047-672509071F23}" presName="spaceRect" presStyleCnt="0"/>
      <dgm:spPr/>
    </dgm:pt>
    <dgm:pt modelId="{3E09B767-0B87-4947-A84B-542E13F74E63}" type="pres">
      <dgm:prSet presAssocID="{C059DEFA-BA9A-4F0F-9047-672509071F23}" presName="parTx" presStyleLbl="revTx" presStyleIdx="5" presStyleCnt="6">
        <dgm:presLayoutVars>
          <dgm:chMax val="0"/>
          <dgm:chPref val="0"/>
        </dgm:presLayoutVars>
      </dgm:prSet>
      <dgm:spPr/>
    </dgm:pt>
  </dgm:ptLst>
  <dgm:cxnLst>
    <dgm:cxn modelId="{F8C34812-2538-4FC5-B08C-7075CF3D0C5C}" srcId="{B04B4278-DDCE-4FDA-8C9E-9C56E6BBA54F}" destId="{83690BDC-9368-4FDA-B1EF-4F1697317B1F}" srcOrd="4" destOrd="0" parTransId="{A26F28CD-BC3E-45DC-BE9D-FC55CC2531BB}" sibTransId="{1E2130DE-8A00-4358-B221-DC9EDF74D9B7}"/>
    <dgm:cxn modelId="{3CABBE1E-E221-48B5-B7D0-B242574D56AE}" srcId="{B04B4278-DDCE-4FDA-8C9E-9C56E6BBA54F}" destId="{3DF3A643-58EE-4E8A-82FE-598DFA09372B}" srcOrd="1" destOrd="0" parTransId="{801D69E3-E75B-43FB-A127-7572D6B1AF0F}" sibTransId="{537152EE-D70B-40CC-A528-77FD14296E10}"/>
    <dgm:cxn modelId="{FE7A8326-68E1-4479-9090-7C9287D4803F}" srcId="{B04B4278-DDCE-4FDA-8C9E-9C56E6BBA54F}" destId="{27BCFAAC-47A5-489B-ACBE-C35D87B82151}" srcOrd="2" destOrd="0" parTransId="{88D066DF-6048-4FB3-ABA5-9B89F19E4F2E}" sibTransId="{9996696B-F4F6-4007-9B87-8A27438D3472}"/>
    <dgm:cxn modelId="{08AB9166-BCD4-4F82-81F3-9FDC3B5E0AFF}" srcId="{B04B4278-DDCE-4FDA-8C9E-9C56E6BBA54F}" destId="{C059DEFA-BA9A-4F0F-9047-672509071F23}" srcOrd="5" destOrd="0" parTransId="{783CD8E7-6D9F-4373-970C-66C0F6575C3B}" sibTransId="{18294C9B-88AA-47FC-AC88-720EDF77C401}"/>
    <dgm:cxn modelId="{4C40A56E-CA57-45EF-B125-A9A0F5A0E13B}" type="presOf" srcId="{3DF3A643-58EE-4E8A-82FE-598DFA09372B}" destId="{78165D2D-C64A-445C-82ED-BCE70D8C33A9}" srcOrd="0" destOrd="0" presId="urn:microsoft.com/office/officeart/2018/2/layout/IconVerticalSolidList"/>
    <dgm:cxn modelId="{BF1EF870-712E-4ED1-BC56-1634F42F9C76}" type="presOf" srcId="{B04B4278-DDCE-4FDA-8C9E-9C56E6BBA54F}" destId="{6CDD7009-CF9A-49EE-A627-265CBA99B514}" srcOrd="0" destOrd="0" presId="urn:microsoft.com/office/officeart/2018/2/layout/IconVerticalSolidList"/>
    <dgm:cxn modelId="{7B59FD89-198D-4125-B2F7-4DF62E94E83F}" type="presOf" srcId="{83690BDC-9368-4FDA-B1EF-4F1697317B1F}" destId="{AB4A134A-5358-492C-84BC-9CCF9411BBD9}" srcOrd="0" destOrd="0" presId="urn:microsoft.com/office/officeart/2018/2/layout/IconVerticalSolidList"/>
    <dgm:cxn modelId="{5416C895-BA2B-4395-B569-106EB6059D70}" type="presOf" srcId="{C059DEFA-BA9A-4F0F-9047-672509071F23}" destId="{3E09B767-0B87-4947-A84B-542E13F74E63}" srcOrd="0" destOrd="0" presId="urn:microsoft.com/office/officeart/2018/2/layout/IconVerticalSolidList"/>
    <dgm:cxn modelId="{8BB3ABA5-5087-485D-A19E-79081D998EF9}" type="presOf" srcId="{DFD62DFA-0CA0-4F27-976E-AF66AA2A09FE}" destId="{B94F118C-C521-4A94-99A1-7F764CF1BDEE}" srcOrd="0" destOrd="0" presId="urn:microsoft.com/office/officeart/2018/2/layout/IconVerticalSolidList"/>
    <dgm:cxn modelId="{2897F3A5-F899-4663-ABF4-482AF5045091}" type="presOf" srcId="{AD27428B-3526-4AAE-BC7E-143C7119273A}" destId="{E1540D7D-F851-4D6D-90FF-BFE51FF5891C}" srcOrd="0" destOrd="0" presId="urn:microsoft.com/office/officeart/2018/2/layout/IconVerticalSolidList"/>
    <dgm:cxn modelId="{CAEE1AC0-1DEB-4017-BE92-DC80A6039B66}" srcId="{B04B4278-DDCE-4FDA-8C9E-9C56E6BBA54F}" destId="{AD27428B-3526-4AAE-BC7E-143C7119273A}" srcOrd="3" destOrd="0" parTransId="{B020ED41-7996-4819-BF30-DDEB2338D323}" sibTransId="{10345BD3-5373-499D-9A3D-7CAB0135AC3F}"/>
    <dgm:cxn modelId="{496C09D1-DD8A-440D-A776-96E565AC8E30}" type="presOf" srcId="{27BCFAAC-47A5-489B-ACBE-C35D87B82151}" destId="{0FEE437E-AACD-45D2-AA37-512D4F64925C}" srcOrd="0" destOrd="0" presId="urn:microsoft.com/office/officeart/2018/2/layout/IconVerticalSolidList"/>
    <dgm:cxn modelId="{AEDAFAD3-E470-44F7-851C-9CE356DBD293}" srcId="{B04B4278-DDCE-4FDA-8C9E-9C56E6BBA54F}" destId="{DFD62DFA-0CA0-4F27-976E-AF66AA2A09FE}" srcOrd="0" destOrd="0" parTransId="{55E28836-F903-486C-B8B4-71BAA0C40807}" sibTransId="{492627C3-D1A2-4E19-B0B9-9E9D1E944C0C}"/>
    <dgm:cxn modelId="{333ADA25-DA25-4952-ABE3-F91491586AAA}" type="presParOf" srcId="{6CDD7009-CF9A-49EE-A627-265CBA99B514}" destId="{23A17FE4-48C1-4DFD-8367-98DAE9064B65}" srcOrd="0" destOrd="0" presId="urn:microsoft.com/office/officeart/2018/2/layout/IconVerticalSolidList"/>
    <dgm:cxn modelId="{4F47645F-28D4-4C89-8EE1-D63B0446BCE5}" type="presParOf" srcId="{23A17FE4-48C1-4DFD-8367-98DAE9064B65}" destId="{4EB7B241-B9B9-4509-A223-38A47223570A}" srcOrd="0" destOrd="0" presId="urn:microsoft.com/office/officeart/2018/2/layout/IconVerticalSolidList"/>
    <dgm:cxn modelId="{8D02602A-120F-459A-ADCD-74B35363D199}" type="presParOf" srcId="{23A17FE4-48C1-4DFD-8367-98DAE9064B65}" destId="{EBA2A2D3-09A8-40D0-9952-088B16A51D68}" srcOrd="1" destOrd="0" presId="urn:microsoft.com/office/officeart/2018/2/layout/IconVerticalSolidList"/>
    <dgm:cxn modelId="{0D7D39DA-84FB-4FAC-8259-4CBBAD8BD19E}" type="presParOf" srcId="{23A17FE4-48C1-4DFD-8367-98DAE9064B65}" destId="{402C472C-D187-4EA2-868A-CCFCEFC1DA1E}" srcOrd="2" destOrd="0" presId="urn:microsoft.com/office/officeart/2018/2/layout/IconVerticalSolidList"/>
    <dgm:cxn modelId="{8E846E6E-855F-41D0-9AE5-09C5E7957F73}" type="presParOf" srcId="{23A17FE4-48C1-4DFD-8367-98DAE9064B65}" destId="{B94F118C-C521-4A94-99A1-7F764CF1BDEE}" srcOrd="3" destOrd="0" presId="urn:microsoft.com/office/officeart/2018/2/layout/IconVerticalSolidList"/>
    <dgm:cxn modelId="{11CF8961-CD3A-47F8-AC97-30C6CFE8ABB4}" type="presParOf" srcId="{6CDD7009-CF9A-49EE-A627-265CBA99B514}" destId="{D09C1923-5F96-4B6F-A03D-50A98E8EF7B4}" srcOrd="1" destOrd="0" presId="urn:microsoft.com/office/officeart/2018/2/layout/IconVerticalSolidList"/>
    <dgm:cxn modelId="{4A3C7443-B1DB-4D69-857B-43EF17E6C3D4}" type="presParOf" srcId="{6CDD7009-CF9A-49EE-A627-265CBA99B514}" destId="{AECC4120-C118-4027-ABF2-D75282DFB9A8}" srcOrd="2" destOrd="0" presId="urn:microsoft.com/office/officeart/2018/2/layout/IconVerticalSolidList"/>
    <dgm:cxn modelId="{96C218AB-901F-4B2E-868E-2CE390916DC7}" type="presParOf" srcId="{AECC4120-C118-4027-ABF2-D75282DFB9A8}" destId="{A7E69299-3868-407A-AFC0-D4DE5458E1C8}" srcOrd="0" destOrd="0" presId="urn:microsoft.com/office/officeart/2018/2/layout/IconVerticalSolidList"/>
    <dgm:cxn modelId="{3877B4DF-755D-4F6D-A86D-5A43607646B8}" type="presParOf" srcId="{AECC4120-C118-4027-ABF2-D75282DFB9A8}" destId="{F4F34531-283F-49EB-98FA-0760BCF4F01A}" srcOrd="1" destOrd="0" presId="urn:microsoft.com/office/officeart/2018/2/layout/IconVerticalSolidList"/>
    <dgm:cxn modelId="{51BB8CB6-D4B7-4205-B694-B9F031D23E2F}" type="presParOf" srcId="{AECC4120-C118-4027-ABF2-D75282DFB9A8}" destId="{DDAF11E5-93BB-487B-9281-442A69EFC1DF}" srcOrd="2" destOrd="0" presId="urn:microsoft.com/office/officeart/2018/2/layout/IconVerticalSolidList"/>
    <dgm:cxn modelId="{9F4ADEF0-1CD7-427C-BBC9-6F6A78B6CA24}" type="presParOf" srcId="{AECC4120-C118-4027-ABF2-D75282DFB9A8}" destId="{78165D2D-C64A-445C-82ED-BCE70D8C33A9}" srcOrd="3" destOrd="0" presId="urn:microsoft.com/office/officeart/2018/2/layout/IconVerticalSolidList"/>
    <dgm:cxn modelId="{C55B637B-0EF4-4CB2-8FCE-8FB6F33F04D8}" type="presParOf" srcId="{6CDD7009-CF9A-49EE-A627-265CBA99B514}" destId="{E19C6145-379C-4EE8-A51F-2C261E9A59EA}" srcOrd="3" destOrd="0" presId="urn:microsoft.com/office/officeart/2018/2/layout/IconVerticalSolidList"/>
    <dgm:cxn modelId="{5ADB5C61-0013-4E52-AE04-2494DDF9AA34}" type="presParOf" srcId="{6CDD7009-CF9A-49EE-A627-265CBA99B514}" destId="{5AE0D4D1-6F8D-4CCA-B288-F02E7B834B02}" srcOrd="4" destOrd="0" presId="urn:microsoft.com/office/officeart/2018/2/layout/IconVerticalSolidList"/>
    <dgm:cxn modelId="{0A558A08-87F9-4C5F-B9D6-0D8789CEED84}" type="presParOf" srcId="{5AE0D4D1-6F8D-4CCA-B288-F02E7B834B02}" destId="{2B48986F-C9AC-479D-BF89-39CA176CF97E}" srcOrd="0" destOrd="0" presId="urn:microsoft.com/office/officeart/2018/2/layout/IconVerticalSolidList"/>
    <dgm:cxn modelId="{646CA572-C3B7-4471-AA0C-B85F7FAEE613}" type="presParOf" srcId="{5AE0D4D1-6F8D-4CCA-B288-F02E7B834B02}" destId="{3C2004AF-A039-4EE1-AE71-8CA89BEA199A}" srcOrd="1" destOrd="0" presId="urn:microsoft.com/office/officeart/2018/2/layout/IconVerticalSolidList"/>
    <dgm:cxn modelId="{978B21CB-3C65-4611-97C8-0BC99CCA9CD9}" type="presParOf" srcId="{5AE0D4D1-6F8D-4CCA-B288-F02E7B834B02}" destId="{A12B6859-909D-4F2A-8562-0F800CD5AB57}" srcOrd="2" destOrd="0" presId="urn:microsoft.com/office/officeart/2018/2/layout/IconVerticalSolidList"/>
    <dgm:cxn modelId="{6369608C-D4C8-4FC2-9A51-7C904A11CBA8}" type="presParOf" srcId="{5AE0D4D1-6F8D-4CCA-B288-F02E7B834B02}" destId="{0FEE437E-AACD-45D2-AA37-512D4F64925C}" srcOrd="3" destOrd="0" presId="urn:microsoft.com/office/officeart/2018/2/layout/IconVerticalSolidList"/>
    <dgm:cxn modelId="{2B1772E1-DE8B-4076-82FA-F502F7F05860}" type="presParOf" srcId="{6CDD7009-CF9A-49EE-A627-265CBA99B514}" destId="{F7AD62D8-B0CA-4379-AEC8-D614C6F9AECD}" srcOrd="5" destOrd="0" presId="urn:microsoft.com/office/officeart/2018/2/layout/IconVerticalSolidList"/>
    <dgm:cxn modelId="{3CAF3AD0-30E9-40E8-985A-E08175DEFF65}" type="presParOf" srcId="{6CDD7009-CF9A-49EE-A627-265CBA99B514}" destId="{37A04165-C493-4701-ABD8-921486878BBC}" srcOrd="6" destOrd="0" presId="urn:microsoft.com/office/officeart/2018/2/layout/IconVerticalSolidList"/>
    <dgm:cxn modelId="{B3C675F4-6CE7-432F-9515-02BF6B25FA97}" type="presParOf" srcId="{37A04165-C493-4701-ABD8-921486878BBC}" destId="{70AF6C4F-543D-401D-AE3A-6B0964A07282}" srcOrd="0" destOrd="0" presId="urn:microsoft.com/office/officeart/2018/2/layout/IconVerticalSolidList"/>
    <dgm:cxn modelId="{154AF065-8E79-441C-8A38-C520A2541D61}" type="presParOf" srcId="{37A04165-C493-4701-ABD8-921486878BBC}" destId="{709C16EC-783A-446A-9BB0-B9C2F27B5959}" srcOrd="1" destOrd="0" presId="urn:microsoft.com/office/officeart/2018/2/layout/IconVerticalSolidList"/>
    <dgm:cxn modelId="{DCE37E0B-7872-4FC0-A4B7-6CFD2221A0DE}" type="presParOf" srcId="{37A04165-C493-4701-ABD8-921486878BBC}" destId="{E4D86F97-FE63-44AE-AF37-16FBE35423EC}" srcOrd="2" destOrd="0" presId="urn:microsoft.com/office/officeart/2018/2/layout/IconVerticalSolidList"/>
    <dgm:cxn modelId="{A6D47129-C3EC-41A5-A257-FC88851FFCF8}" type="presParOf" srcId="{37A04165-C493-4701-ABD8-921486878BBC}" destId="{E1540D7D-F851-4D6D-90FF-BFE51FF5891C}" srcOrd="3" destOrd="0" presId="urn:microsoft.com/office/officeart/2018/2/layout/IconVerticalSolidList"/>
    <dgm:cxn modelId="{CF60D56C-17F5-41BB-BFD9-75618C182651}" type="presParOf" srcId="{6CDD7009-CF9A-49EE-A627-265CBA99B514}" destId="{98EA3CF7-D5EB-4F16-BFA1-3B20D60D1FCB}" srcOrd="7" destOrd="0" presId="urn:microsoft.com/office/officeart/2018/2/layout/IconVerticalSolidList"/>
    <dgm:cxn modelId="{41CCB464-750E-4E05-A4AD-F6918998CAB0}" type="presParOf" srcId="{6CDD7009-CF9A-49EE-A627-265CBA99B514}" destId="{2E0B1EB3-6061-4C2E-ADE5-AD6636069DD3}" srcOrd="8" destOrd="0" presId="urn:microsoft.com/office/officeart/2018/2/layout/IconVerticalSolidList"/>
    <dgm:cxn modelId="{BF6C9FAC-5060-4DAA-8C87-EAD53F3CA58B}" type="presParOf" srcId="{2E0B1EB3-6061-4C2E-ADE5-AD6636069DD3}" destId="{C9DA78A2-A727-419C-BFF4-EF26EAC47E1E}" srcOrd="0" destOrd="0" presId="urn:microsoft.com/office/officeart/2018/2/layout/IconVerticalSolidList"/>
    <dgm:cxn modelId="{BA373F2D-87DE-45C2-8D28-05CDC17916E6}" type="presParOf" srcId="{2E0B1EB3-6061-4C2E-ADE5-AD6636069DD3}" destId="{79B69561-02A5-467C-BA18-42BA05DFB775}" srcOrd="1" destOrd="0" presId="urn:microsoft.com/office/officeart/2018/2/layout/IconVerticalSolidList"/>
    <dgm:cxn modelId="{E2D8B873-FA0B-414A-834C-06B1C3247968}" type="presParOf" srcId="{2E0B1EB3-6061-4C2E-ADE5-AD6636069DD3}" destId="{C1E7A03D-D2F6-474A-8625-7ECF1FC460CB}" srcOrd="2" destOrd="0" presId="urn:microsoft.com/office/officeart/2018/2/layout/IconVerticalSolidList"/>
    <dgm:cxn modelId="{4AC9366B-7A41-4E0D-8FDF-551B440B5E7A}" type="presParOf" srcId="{2E0B1EB3-6061-4C2E-ADE5-AD6636069DD3}" destId="{AB4A134A-5358-492C-84BC-9CCF9411BBD9}" srcOrd="3" destOrd="0" presId="urn:microsoft.com/office/officeart/2018/2/layout/IconVerticalSolidList"/>
    <dgm:cxn modelId="{F0CA7D21-A113-401C-9C8B-913CA79ABACC}" type="presParOf" srcId="{6CDD7009-CF9A-49EE-A627-265CBA99B514}" destId="{EE5F94C8-95D3-4910-8E8D-655FC7E1482F}" srcOrd="9" destOrd="0" presId="urn:microsoft.com/office/officeart/2018/2/layout/IconVerticalSolidList"/>
    <dgm:cxn modelId="{79ED86D1-615D-4711-B30E-0EC512E6DBE0}" type="presParOf" srcId="{6CDD7009-CF9A-49EE-A627-265CBA99B514}" destId="{94FEA1B6-322D-4967-8B6F-B646FDC6C125}" srcOrd="10" destOrd="0" presId="urn:microsoft.com/office/officeart/2018/2/layout/IconVerticalSolidList"/>
    <dgm:cxn modelId="{6E5B0F1F-6DCC-48D5-9F43-4F795B0D6E22}" type="presParOf" srcId="{94FEA1B6-322D-4967-8B6F-B646FDC6C125}" destId="{E025176C-4D06-48D2-8278-3166BE080270}" srcOrd="0" destOrd="0" presId="urn:microsoft.com/office/officeart/2018/2/layout/IconVerticalSolidList"/>
    <dgm:cxn modelId="{012A462F-3356-432A-97B3-F99C08744EB9}" type="presParOf" srcId="{94FEA1B6-322D-4967-8B6F-B646FDC6C125}" destId="{2D630802-FF81-47A0-9FFA-6F7827B68CB1}" srcOrd="1" destOrd="0" presId="urn:microsoft.com/office/officeart/2018/2/layout/IconVerticalSolidList"/>
    <dgm:cxn modelId="{916745CD-D15E-4901-B300-CF71D2D67458}" type="presParOf" srcId="{94FEA1B6-322D-4967-8B6F-B646FDC6C125}" destId="{7AD5D5F9-FFD2-4C11-8D31-F28483CA6B50}" srcOrd="2" destOrd="0" presId="urn:microsoft.com/office/officeart/2018/2/layout/IconVerticalSolidList"/>
    <dgm:cxn modelId="{402A4828-D716-47DD-B14F-C1C87B4EB5C1}" type="presParOf" srcId="{94FEA1B6-322D-4967-8B6F-B646FDC6C125}" destId="{3E09B767-0B87-4947-A84B-542E13F74E6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59F949-5F89-4AFB-A500-74C161068827}"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E034B1F2-49D0-4B77-AF6F-2B8F99700269}">
      <dgm:prSet/>
      <dgm:spPr/>
      <dgm:t>
        <a:bodyPr/>
        <a:lstStyle/>
        <a:p>
          <a:pPr>
            <a:lnSpc>
              <a:spcPct val="100000"/>
            </a:lnSpc>
            <a:defRPr cap="all"/>
          </a:pPr>
          <a:r>
            <a:rPr lang="en-US" dirty="0">
              <a:latin typeface="Times New Roman" panose="02020603050405020304" pitchFamily="18" charset="0"/>
              <a:cs typeface="Times New Roman" panose="02020603050405020304" pitchFamily="18" charset="0"/>
            </a:rPr>
            <a:t>DIFFERENT TYPES OF IMAGE DISTORTION</a:t>
          </a:r>
        </a:p>
      </dgm:t>
    </dgm:pt>
    <dgm:pt modelId="{3A4668C7-A5DD-43D0-A6EE-D171B9A8BA6B}" type="parTrans" cxnId="{249A019E-A22A-404F-9147-BCC91F340012}">
      <dgm:prSet/>
      <dgm:spPr/>
      <dgm:t>
        <a:bodyPr/>
        <a:lstStyle/>
        <a:p>
          <a:endParaRPr lang="en-US"/>
        </a:p>
      </dgm:t>
    </dgm:pt>
    <dgm:pt modelId="{E9D40067-A8D5-4E11-B344-E0F1B289AFB8}" type="sibTrans" cxnId="{249A019E-A22A-404F-9147-BCC91F340012}">
      <dgm:prSet/>
      <dgm:spPr/>
      <dgm:t>
        <a:bodyPr/>
        <a:lstStyle/>
        <a:p>
          <a:endParaRPr lang="en-US"/>
        </a:p>
      </dgm:t>
    </dgm:pt>
    <dgm:pt modelId="{9E3D9E7F-2E77-492D-987A-4E54D5520E2D}">
      <dgm:prSet/>
      <dgm:spPr/>
      <dgm:t>
        <a:bodyPr/>
        <a:lstStyle/>
        <a:p>
          <a:pPr>
            <a:lnSpc>
              <a:spcPct val="100000"/>
            </a:lnSpc>
            <a:defRPr cap="all"/>
          </a:pPr>
          <a:r>
            <a:rPr lang="en-US" dirty="0">
              <a:latin typeface="Times New Roman" panose="02020603050405020304" pitchFamily="18" charset="0"/>
              <a:cs typeface="Times New Roman" panose="02020603050405020304" pitchFamily="18" charset="0"/>
            </a:rPr>
            <a:t>CAUSES OF LENS FLARE</a:t>
          </a:r>
        </a:p>
      </dgm:t>
    </dgm:pt>
    <dgm:pt modelId="{352613FA-C15D-4377-AFAA-19B38A2F3E67}" type="parTrans" cxnId="{1B5FA028-2774-49C7-82E9-AD9F539C3AD6}">
      <dgm:prSet/>
      <dgm:spPr/>
      <dgm:t>
        <a:bodyPr/>
        <a:lstStyle/>
        <a:p>
          <a:endParaRPr lang="en-US"/>
        </a:p>
      </dgm:t>
    </dgm:pt>
    <dgm:pt modelId="{D0432CEC-095F-4C96-A75D-16658788AA0E}" type="sibTrans" cxnId="{1B5FA028-2774-49C7-82E9-AD9F539C3AD6}">
      <dgm:prSet/>
      <dgm:spPr/>
      <dgm:t>
        <a:bodyPr/>
        <a:lstStyle/>
        <a:p>
          <a:endParaRPr lang="en-US"/>
        </a:p>
      </dgm:t>
    </dgm:pt>
    <dgm:pt modelId="{97C8E56E-4AA3-4D44-89EF-24C6C9E5A3EA}">
      <dgm:prSet/>
      <dgm:spPr/>
      <dgm:t>
        <a:bodyPr/>
        <a:lstStyle/>
        <a:p>
          <a:pPr>
            <a:lnSpc>
              <a:spcPct val="100000"/>
            </a:lnSpc>
            <a:defRPr cap="all"/>
          </a:pPr>
          <a:r>
            <a:rPr lang="en-US" dirty="0">
              <a:latin typeface="Times New Roman" panose="02020603050405020304" pitchFamily="18" charset="0"/>
              <a:cs typeface="Times New Roman" panose="02020603050405020304" pitchFamily="18" charset="0"/>
            </a:rPr>
            <a:t>WAYS TO AVOID LENS FLARE</a:t>
          </a:r>
        </a:p>
      </dgm:t>
    </dgm:pt>
    <dgm:pt modelId="{3E9B9B12-56DF-44FF-9A8D-E138FF7C26F9}" type="parTrans" cxnId="{D1441F6F-D883-4852-B655-FD001C5E3E41}">
      <dgm:prSet/>
      <dgm:spPr/>
      <dgm:t>
        <a:bodyPr/>
        <a:lstStyle/>
        <a:p>
          <a:endParaRPr lang="en-US"/>
        </a:p>
      </dgm:t>
    </dgm:pt>
    <dgm:pt modelId="{3B28CC35-EF8C-42E2-B723-C48BC48D83F5}" type="sibTrans" cxnId="{D1441F6F-D883-4852-B655-FD001C5E3E41}">
      <dgm:prSet/>
      <dgm:spPr/>
      <dgm:t>
        <a:bodyPr/>
        <a:lstStyle/>
        <a:p>
          <a:endParaRPr lang="en-US"/>
        </a:p>
      </dgm:t>
    </dgm:pt>
    <dgm:pt modelId="{26C333FB-9757-4496-85A4-9E10AC35A92B}" type="pres">
      <dgm:prSet presAssocID="{9659F949-5F89-4AFB-A500-74C161068827}" presName="root" presStyleCnt="0">
        <dgm:presLayoutVars>
          <dgm:dir/>
          <dgm:resizeHandles val="exact"/>
        </dgm:presLayoutVars>
      </dgm:prSet>
      <dgm:spPr/>
    </dgm:pt>
    <dgm:pt modelId="{BAA13660-DA8B-4B40-930F-7A1931445048}" type="pres">
      <dgm:prSet presAssocID="{E034B1F2-49D0-4B77-AF6F-2B8F99700269}" presName="compNode" presStyleCnt="0"/>
      <dgm:spPr/>
    </dgm:pt>
    <dgm:pt modelId="{FD2EE202-7683-47B2-A401-5145CC363F44}" type="pres">
      <dgm:prSet presAssocID="{E034B1F2-49D0-4B77-AF6F-2B8F99700269}" presName="iconBgRect" presStyleLbl="bgShp" presStyleIdx="0" presStyleCnt="3"/>
      <dgm:spPr/>
    </dgm:pt>
    <dgm:pt modelId="{45FA1BB3-8D91-4A9F-8273-13AD179F5BB5}" type="pres">
      <dgm:prSet presAssocID="{E034B1F2-49D0-4B77-AF6F-2B8F9970026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mera"/>
        </a:ext>
      </dgm:extLst>
    </dgm:pt>
    <dgm:pt modelId="{E514EECF-81FA-44C8-95A7-C73D59536E70}" type="pres">
      <dgm:prSet presAssocID="{E034B1F2-49D0-4B77-AF6F-2B8F99700269}" presName="spaceRect" presStyleCnt="0"/>
      <dgm:spPr/>
    </dgm:pt>
    <dgm:pt modelId="{83B16744-ADD1-4491-A95D-272A6D82E65C}" type="pres">
      <dgm:prSet presAssocID="{E034B1F2-49D0-4B77-AF6F-2B8F99700269}" presName="textRect" presStyleLbl="revTx" presStyleIdx="0" presStyleCnt="3">
        <dgm:presLayoutVars>
          <dgm:chMax val="1"/>
          <dgm:chPref val="1"/>
        </dgm:presLayoutVars>
      </dgm:prSet>
      <dgm:spPr/>
    </dgm:pt>
    <dgm:pt modelId="{D6AFE908-9596-4614-9A0A-C5153B57B0F4}" type="pres">
      <dgm:prSet presAssocID="{E9D40067-A8D5-4E11-B344-E0F1B289AFB8}" presName="sibTrans" presStyleCnt="0"/>
      <dgm:spPr/>
    </dgm:pt>
    <dgm:pt modelId="{111608E3-02A0-48AA-8AF8-BF0E5D9F71F3}" type="pres">
      <dgm:prSet presAssocID="{9E3D9E7F-2E77-492D-987A-4E54D5520E2D}" presName="compNode" presStyleCnt="0"/>
      <dgm:spPr/>
    </dgm:pt>
    <dgm:pt modelId="{F29323C3-9772-4148-9F8C-AB03417D5D57}" type="pres">
      <dgm:prSet presAssocID="{9E3D9E7F-2E77-492D-987A-4E54D5520E2D}" presName="iconBgRect" presStyleLbl="bgShp" presStyleIdx="1" presStyleCnt="3"/>
      <dgm:spPr/>
    </dgm:pt>
    <dgm:pt modelId="{652BC22D-F828-44F7-B7FF-C48E56C79258}" type="pres">
      <dgm:prSet presAssocID="{9E3D9E7F-2E77-492D-987A-4E54D5520E2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0E8C7212-190E-48C3-9AC8-E9A890C961F9}" type="pres">
      <dgm:prSet presAssocID="{9E3D9E7F-2E77-492D-987A-4E54D5520E2D}" presName="spaceRect" presStyleCnt="0"/>
      <dgm:spPr/>
    </dgm:pt>
    <dgm:pt modelId="{709DD053-4AFC-4379-BCD5-C8112295C489}" type="pres">
      <dgm:prSet presAssocID="{9E3D9E7F-2E77-492D-987A-4E54D5520E2D}" presName="textRect" presStyleLbl="revTx" presStyleIdx="1" presStyleCnt="3">
        <dgm:presLayoutVars>
          <dgm:chMax val="1"/>
          <dgm:chPref val="1"/>
        </dgm:presLayoutVars>
      </dgm:prSet>
      <dgm:spPr/>
    </dgm:pt>
    <dgm:pt modelId="{8D9F0713-3AAD-4C54-A4A9-8F88B3CF9A2E}" type="pres">
      <dgm:prSet presAssocID="{D0432CEC-095F-4C96-A75D-16658788AA0E}" presName="sibTrans" presStyleCnt="0"/>
      <dgm:spPr/>
    </dgm:pt>
    <dgm:pt modelId="{CFB6E3E7-5DA7-4A24-A615-616EA5FC8758}" type="pres">
      <dgm:prSet presAssocID="{97C8E56E-4AA3-4D44-89EF-24C6C9E5A3EA}" presName="compNode" presStyleCnt="0"/>
      <dgm:spPr/>
    </dgm:pt>
    <dgm:pt modelId="{4794B4AE-772F-42EA-BD81-3D8FCECCF720}" type="pres">
      <dgm:prSet presAssocID="{97C8E56E-4AA3-4D44-89EF-24C6C9E5A3EA}" presName="iconBgRect" presStyleLbl="bgShp" presStyleIdx="2" presStyleCnt="3"/>
      <dgm:spPr/>
    </dgm:pt>
    <dgm:pt modelId="{CB6E38E7-3A01-47E6-ACE2-CFE7E064BBFF}" type="pres">
      <dgm:prSet presAssocID="{97C8E56E-4AA3-4D44-89EF-24C6C9E5A3E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ick"/>
        </a:ext>
      </dgm:extLst>
    </dgm:pt>
    <dgm:pt modelId="{084EAB96-148E-49D4-8DA2-7C723EA79C30}" type="pres">
      <dgm:prSet presAssocID="{97C8E56E-4AA3-4D44-89EF-24C6C9E5A3EA}" presName="spaceRect" presStyleCnt="0"/>
      <dgm:spPr/>
    </dgm:pt>
    <dgm:pt modelId="{C7565DD0-996E-465A-929B-43D4425B931C}" type="pres">
      <dgm:prSet presAssocID="{97C8E56E-4AA3-4D44-89EF-24C6C9E5A3EA}" presName="textRect" presStyleLbl="revTx" presStyleIdx="2" presStyleCnt="3">
        <dgm:presLayoutVars>
          <dgm:chMax val="1"/>
          <dgm:chPref val="1"/>
        </dgm:presLayoutVars>
      </dgm:prSet>
      <dgm:spPr/>
    </dgm:pt>
  </dgm:ptLst>
  <dgm:cxnLst>
    <dgm:cxn modelId="{0516FF14-570F-4F93-9122-FBD1EE4DD7F5}" type="presOf" srcId="{97C8E56E-4AA3-4D44-89EF-24C6C9E5A3EA}" destId="{C7565DD0-996E-465A-929B-43D4425B931C}" srcOrd="0" destOrd="0" presId="urn:microsoft.com/office/officeart/2018/5/layout/IconCircleLabelList"/>
    <dgm:cxn modelId="{1B5FA028-2774-49C7-82E9-AD9F539C3AD6}" srcId="{9659F949-5F89-4AFB-A500-74C161068827}" destId="{9E3D9E7F-2E77-492D-987A-4E54D5520E2D}" srcOrd="1" destOrd="0" parTransId="{352613FA-C15D-4377-AFAA-19B38A2F3E67}" sibTransId="{D0432CEC-095F-4C96-A75D-16658788AA0E}"/>
    <dgm:cxn modelId="{D1441F6F-D883-4852-B655-FD001C5E3E41}" srcId="{9659F949-5F89-4AFB-A500-74C161068827}" destId="{97C8E56E-4AA3-4D44-89EF-24C6C9E5A3EA}" srcOrd="2" destOrd="0" parTransId="{3E9B9B12-56DF-44FF-9A8D-E138FF7C26F9}" sibTransId="{3B28CC35-EF8C-42E2-B723-C48BC48D83F5}"/>
    <dgm:cxn modelId="{249A019E-A22A-404F-9147-BCC91F340012}" srcId="{9659F949-5F89-4AFB-A500-74C161068827}" destId="{E034B1F2-49D0-4B77-AF6F-2B8F99700269}" srcOrd="0" destOrd="0" parTransId="{3A4668C7-A5DD-43D0-A6EE-D171B9A8BA6B}" sibTransId="{E9D40067-A8D5-4E11-B344-E0F1B289AFB8}"/>
    <dgm:cxn modelId="{D2773ED6-607A-43F4-9DC6-71F32E0DDCF2}" type="presOf" srcId="{E034B1F2-49D0-4B77-AF6F-2B8F99700269}" destId="{83B16744-ADD1-4491-A95D-272A6D82E65C}" srcOrd="0" destOrd="0" presId="urn:microsoft.com/office/officeart/2018/5/layout/IconCircleLabelList"/>
    <dgm:cxn modelId="{6E5670F0-AA87-4D17-8ECC-0D1D129CC38D}" type="presOf" srcId="{9659F949-5F89-4AFB-A500-74C161068827}" destId="{26C333FB-9757-4496-85A4-9E10AC35A92B}" srcOrd="0" destOrd="0" presId="urn:microsoft.com/office/officeart/2018/5/layout/IconCircleLabelList"/>
    <dgm:cxn modelId="{FBFCB7F2-460F-404F-B8A9-53AEDA5F501F}" type="presOf" srcId="{9E3D9E7F-2E77-492D-987A-4E54D5520E2D}" destId="{709DD053-4AFC-4379-BCD5-C8112295C489}" srcOrd="0" destOrd="0" presId="urn:microsoft.com/office/officeart/2018/5/layout/IconCircleLabelList"/>
    <dgm:cxn modelId="{2189CE42-D919-425C-9A87-8F5696E0B9F0}" type="presParOf" srcId="{26C333FB-9757-4496-85A4-9E10AC35A92B}" destId="{BAA13660-DA8B-4B40-930F-7A1931445048}" srcOrd="0" destOrd="0" presId="urn:microsoft.com/office/officeart/2018/5/layout/IconCircleLabelList"/>
    <dgm:cxn modelId="{AB545D54-2FA8-4B0E-AFDF-6A4A49670876}" type="presParOf" srcId="{BAA13660-DA8B-4B40-930F-7A1931445048}" destId="{FD2EE202-7683-47B2-A401-5145CC363F44}" srcOrd="0" destOrd="0" presId="urn:microsoft.com/office/officeart/2018/5/layout/IconCircleLabelList"/>
    <dgm:cxn modelId="{47E85893-9E4C-41E2-BBD7-0860421BD42E}" type="presParOf" srcId="{BAA13660-DA8B-4B40-930F-7A1931445048}" destId="{45FA1BB3-8D91-4A9F-8273-13AD179F5BB5}" srcOrd="1" destOrd="0" presId="urn:microsoft.com/office/officeart/2018/5/layout/IconCircleLabelList"/>
    <dgm:cxn modelId="{BB2612DC-8860-4B59-900F-8C1ECEC7AAAF}" type="presParOf" srcId="{BAA13660-DA8B-4B40-930F-7A1931445048}" destId="{E514EECF-81FA-44C8-95A7-C73D59536E70}" srcOrd="2" destOrd="0" presId="urn:microsoft.com/office/officeart/2018/5/layout/IconCircleLabelList"/>
    <dgm:cxn modelId="{54A03BFC-E0F4-4636-930A-7E266913142A}" type="presParOf" srcId="{BAA13660-DA8B-4B40-930F-7A1931445048}" destId="{83B16744-ADD1-4491-A95D-272A6D82E65C}" srcOrd="3" destOrd="0" presId="urn:microsoft.com/office/officeart/2018/5/layout/IconCircleLabelList"/>
    <dgm:cxn modelId="{96D47A4B-C18D-42A2-91D5-C91928D74D98}" type="presParOf" srcId="{26C333FB-9757-4496-85A4-9E10AC35A92B}" destId="{D6AFE908-9596-4614-9A0A-C5153B57B0F4}" srcOrd="1" destOrd="0" presId="urn:microsoft.com/office/officeart/2018/5/layout/IconCircleLabelList"/>
    <dgm:cxn modelId="{F32AFD9F-81BE-4E92-8427-9245A3A09479}" type="presParOf" srcId="{26C333FB-9757-4496-85A4-9E10AC35A92B}" destId="{111608E3-02A0-48AA-8AF8-BF0E5D9F71F3}" srcOrd="2" destOrd="0" presId="urn:microsoft.com/office/officeart/2018/5/layout/IconCircleLabelList"/>
    <dgm:cxn modelId="{D04BD445-326D-4046-A976-556E92F9D9F2}" type="presParOf" srcId="{111608E3-02A0-48AA-8AF8-BF0E5D9F71F3}" destId="{F29323C3-9772-4148-9F8C-AB03417D5D57}" srcOrd="0" destOrd="0" presId="urn:microsoft.com/office/officeart/2018/5/layout/IconCircleLabelList"/>
    <dgm:cxn modelId="{365E3533-8066-47A4-B4F7-6DBC982FB493}" type="presParOf" srcId="{111608E3-02A0-48AA-8AF8-BF0E5D9F71F3}" destId="{652BC22D-F828-44F7-B7FF-C48E56C79258}" srcOrd="1" destOrd="0" presId="urn:microsoft.com/office/officeart/2018/5/layout/IconCircleLabelList"/>
    <dgm:cxn modelId="{5FD2DF19-10C6-41FB-A96B-2C8D4020E42B}" type="presParOf" srcId="{111608E3-02A0-48AA-8AF8-BF0E5D9F71F3}" destId="{0E8C7212-190E-48C3-9AC8-E9A890C961F9}" srcOrd="2" destOrd="0" presId="urn:microsoft.com/office/officeart/2018/5/layout/IconCircleLabelList"/>
    <dgm:cxn modelId="{9891E61E-9FD3-410B-BEDD-C2B2F2FD5AE2}" type="presParOf" srcId="{111608E3-02A0-48AA-8AF8-BF0E5D9F71F3}" destId="{709DD053-4AFC-4379-BCD5-C8112295C489}" srcOrd="3" destOrd="0" presId="urn:microsoft.com/office/officeart/2018/5/layout/IconCircleLabelList"/>
    <dgm:cxn modelId="{45EFE4FE-DAF8-4FA7-A894-9CAD441C0873}" type="presParOf" srcId="{26C333FB-9757-4496-85A4-9E10AC35A92B}" destId="{8D9F0713-3AAD-4C54-A4A9-8F88B3CF9A2E}" srcOrd="3" destOrd="0" presId="urn:microsoft.com/office/officeart/2018/5/layout/IconCircleLabelList"/>
    <dgm:cxn modelId="{BFFD66F7-F863-4DC4-A9CC-0DD51A72121D}" type="presParOf" srcId="{26C333FB-9757-4496-85A4-9E10AC35A92B}" destId="{CFB6E3E7-5DA7-4A24-A615-616EA5FC8758}" srcOrd="4" destOrd="0" presId="urn:microsoft.com/office/officeart/2018/5/layout/IconCircleLabelList"/>
    <dgm:cxn modelId="{BE7E4E06-9EA4-4E17-8F8F-F8CCEF19E145}" type="presParOf" srcId="{CFB6E3E7-5DA7-4A24-A615-616EA5FC8758}" destId="{4794B4AE-772F-42EA-BD81-3D8FCECCF720}" srcOrd="0" destOrd="0" presId="urn:microsoft.com/office/officeart/2018/5/layout/IconCircleLabelList"/>
    <dgm:cxn modelId="{97C68579-3974-4DE6-B584-D1F1A989961E}" type="presParOf" srcId="{CFB6E3E7-5DA7-4A24-A615-616EA5FC8758}" destId="{CB6E38E7-3A01-47E6-ACE2-CFE7E064BBFF}" srcOrd="1" destOrd="0" presId="urn:microsoft.com/office/officeart/2018/5/layout/IconCircleLabelList"/>
    <dgm:cxn modelId="{956A9FEE-849F-497B-BBC9-DCBBCAB079F4}" type="presParOf" srcId="{CFB6E3E7-5DA7-4A24-A615-616EA5FC8758}" destId="{084EAB96-148E-49D4-8DA2-7C723EA79C30}" srcOrd="2" destOrd="0" presId="urn:microsoft.com/office/officeart/2018/5/layout/IconCircleLabelList"/>
    <dgm:cxn modelId="{CD6BBBD2-7585-42A2-A81D-2F1541C49C1F}" type="presParOf" srcId="{CFB6E3E7-5DA7-4A24-A615-616EA5FC8758}" destId="{C7565DD0-996E-465A-929B-43D4425B931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E5F3CA-40CC-4105-9EB9-74F5889F3899}"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B1A2E719-7635-4120-A12A-EA3EE41B7B3A}">
      <dgm:prSet/>
      <dgm:spPr/>
      <dgm:t>
        <a:bodyPr/>
        <a:lstStyle/>
        <a:p>
          <a:r>
            <a:rPr lang="en-US">
              <a:latin typeface="Times New Roman" panose="02020603050405020304" pitchFamily="18" charset="0"/>
              <a:cs typeface="Times New Roman" panose="02020603050405020304" pitchFamily="18" charset="0"/>
            </a:rPr>
            <a:t>ANTIREFLECTIVE LAYER</a:t>
          </a:r>
        </a:p>
      </dgm:t>
    </dgm:pt>
    <dgm:pt modelId="{58FEA84F-A1DB-43BD-A424-28946F18C0E5}" type="parTrans" cxnId="{0F307AF7-8827-4513-91F5-BBEFFDC2D17D}">
      <dgm:prSet/>
      <dgm:spPr/>
      <dgm:t>
        <a:bodyPr/>
        <a:lstStyle/>
        <a:p>
          <a:endParaRPr lang="en-US"/>
        </a:p>
      </dgm:t>
    </dgm:pt>
    <dgm:pt modelId="{156C371C-72A7-4CC8-B1F0-7879FAA4D835}" type="sibTrans" cxnId="{0F307AF7-8827-4513-91F5-BBEFFDC2D17D}">
      <dgm:prSet/>
      <dgm:spPr/>
      <dgm:t>
        <a:bodyPr/>
        <a:lstStyle/>
        <a:p>
          <a:endParaRPr lang="en-US"/>
        </a:p>
      </dgm:t>
    </dgm:pt>
    <dgm:pt modelId="{E501CE93-4FCB-4AA8-A10C-4A17D581C666}">
      <dgm:prSet/>
      <dgm:spPr/>
      <dgm:t>
        <a:bodyPr/>
        <a:lstStyle/>
        <a:p>
          <a:r>
            <a:rPr lang="en-US">
              <a:latin typeface="Times New Roman" panose="02020603050405020304" pitchFamily="18" charset="0"/>
              <a:cs typeface="Times New Roman" panose="02020603050405020304" pitchFamily="18" charset="0"/>
            </a:rPr>
            <a:t>AVOID THE SOURCE</a:t>
          </a:r>
        </a:p>
      </dgm:t>
    </dgm:pt>
    <dgm:pt modelId="{FE4BF8C8-F6B2-434D-9F7C-C4C30B52A25B}" type="parTrans" cxnId="{51EA9A60-B745-4023-8FF7-3DF700786F74}">
      <dgm:prSet/>
      <dgm:spPr/>
      <dgm:t>
        <a:bodyPr/>
        <a:lstStyle/>
        <a:p>
          <a:endParaRPr lang="en-US"/>
        </a:p>
      </dgm:t>
    </dgm:pt>
    <dgm:pt modelId="{554EDF6A-29A2-49A2-96F4-D079E93D47C5}" type="sibTrans" cxnId="{51EA9A60-B745-4023-8FF7-3DF700786F74}">
      <dgm:prSet/>
      <dgm:spPr/>
      <dgm:t>
        <a:bodyPr/>
        <a:lstStyle/>
        <a:p>
          <a:endParaRPr lang="en-US"/>
        </a:p>
      </dgm:t>
    </dgm:pt>
    <dgm:pt modelId="{7BA50CEA-3704-4591-BA45-12811454347C}">
      <dgm:prSet/>
      <dgm:spPr/>
      <dgm:t>
        <a:bodyPr/>
        <a:lstStyle/>
        <a:p>
          <a:r>
            <a:rPr lang="en-US">
              <a:latin typeface="Times New Roman" panose="02020603050405020304" pitchFamily="18" charset="0"/>
              <a:cs typeface="Times New Roman" panose="02020603050405020304" pitchFamily="18" charset="0"/>
            </a:rPr>
            <a:t>CLEAN LENS</a:t>
          </a:r>
        </a:p>
      </dgm:t>
    </dgm:pt>
    <dgm:pt modelId="{A83A8338-84C1-4F84-9EEA-1607F9A05CC5}" type="parTrans" cxnId="{D29DF7BD-0FE4-43BE-8625-C7D257509DAF}">
      <dgm:prSet/>
      <dgm:spPr/>
      <dgm:t>
        <a:bodyPr/>
        <a:lstStyle/>
        <a:p>
          <a:endParaRPr lang="en-US"/>
        </a:p>
      </dgm:t>
    </dgm:pt>
    <dgm:pt modelId="{45C8B7A4-F298-423D-B720-7697D04B92E4}" type="sibTrans" cxnId="{D29DF7BD-0FE4-43BE-8625-C7D257509DAF}">
      <dgm:prSet/>
      <dgm:spPr/>
      <dgm:t>
        <a:bodyPr/>
        <a:lstStyle/>
        <a:p>
          <a:endParaRPr lang="en-US"/>
        </a:p>
      </dgm:t>
    </dgm:pt>
    <dgm:pt modelId="{721E4700-6498-1844-B477-F97229F950DE}" type="pres">
      <dgm:prSet presAssocID="{18E5F3CA-40CC-4105-9EB9-74F5889F3899}" presName="linear" presStyleCnt="0">
        <dgm:presLayoutVars>
          <dgm:dir/>
          <dgm:animLvl val="lvl"/>
          <dgm:resizeHandles val="exact"/>
        </dgm:presLayoutVars>
      </dgm:prSet>
      <dgm:spPr/>
    </dgm:pt>
    <dgm:pt modelId="{6A38BA96-CA60-7941-B005-133A7064603F}" type="pres">
      <dgm:prSet presAssocID="{B1A2E719-7635-4120-A12A-EA3EE41B7B3A}" presName="parentLin" presStyleCnt="0"/>
      <dgm:spPr/>
    </dgm:pt>
    <dgm:pt modelId="{A8C88CE8-BCD0-864F-9502-9A05DF64EC8C}" type="pres">
      <dgm:prSet presAssocID="{B1A2E719-7635-4120-A12A-EA3EE41B7B3A}" presName="parentLeftMargin" presStyleLbl="node1" presStyleIdx="0" presStyleCnt="3"/>
      <dgm:spPr/>
    </dgm:pt>
    <dgm:pt modelId="{75E3C9E8-ACB1-B84C-A759-2A67232212FA}" type="pres">
      <dgm:prSet presAssocID="{B1A2E719-7635-4120-A12A-EA3EE41B7B3A}" presName="parentText" presStyleLbl="node1" presStyleIdx="0" presStyleCnt="3">
        <dgm:presLayoutVars>
          <dgm:chMax val="0"/>
          <dgm:bulletEnabled val="1"/>
        </dgm:presLayoutVars>
      </dgm:prSet>
      <dgm:spPr/>
    </dgm:pt>
    <dgm:pt modelId="{F64335F8-FB16-5B44-861D-152C03B77F65}" type="pres">
      <dgm:prSet presAssocID="{B1A2E719-7635-4120-A12A-EA3EE41B7B3A}" presName="negativeSpace" presStyleCnt="0"/>
      <dgm:spPr/>
    </dgm:pt>
    <dgm:pt modelId="{686AD4BD-9780-2F4D-AD0F-223DDA337945}" type="pres">
      <dgm:prSet presAssocID="{B1A2E719-7635-4120-A12A-EA3EE41B7B3A}" presName="childText" presStyleLbl="conFgAcc1" presStyleIdx="0" presStyleCnt="3">
        <dgm:presLayoutVars>
          <dgm:bulletEnabled val="1"/>
        </dgm:presLayoutVars>
      </dgm:prSet>
      <dgm:spPr/>
    </dgm:pt>
    <dgm:pt modelId="{A7B49142-9F3F-E342-A2A7-6C76F3074AB7}" type="pres">
      <dgm:prSet presAssocID="{156C371C-72A7-4CC8-B1F0-7879FAA4D835}" presName="spaceBetweenRectangles" presStyleCnt="0"/>
      <dgm:spPr/>
    </dgm:pt>
    <dgm:pt modelId="{1584EA39-F5EE-4E44-8A4F-BEB869343AF5}" type="pres">
      <dgm:prSet presAssocID="{E501CE93-4FCB-4AA8-A10C-4A17D581C666}" presName="parentLin" presStyleCnt="0"/>
      <dgm:spPr/>
    </dgm:pt>
    <dgm:pt modelId="{08EDCD94-EAA7-984B-9D91-6189897D9688}" type="pres">
      <dgm:prSet presAssocID="{E501CE93-4FCB-4AA8-A10C-4A17D581C666}" presName="parentLeftMargin" presStyleLbl="node1" presStyleIdx="0" presStyleCnt="3"/>
      <dgm:spPr/>
    </dgm:pt>
    <dgm:pt modelId="{C4326BBB-7A3A-CC4B-A637-3847B372BAE6}" type="pres">
      <dgm:prSet presAssocID="{E501CE93-4FCB-4AA8-A10C-4A17D581C666}" presName="parentText" presStyleLbl="node1" presStyleIdx="1" presStyleCnt="3">
        <dgm:presLayoutVars>
          <dgm:chMax val="0"/>
          <dgm:bulletEnabled val="1"/>
        </dgm:presLayoutVars>
      </dgm:prSet>
      <dgm:spPr/>
    </dgm:pt>
    <dgm:pt modelId="{BED6AE13-6F22-1640-BC3D-BE473E7B995E}" type="pres">
      <dgm:prSet presAssocID="{E501CE93-4FCB-4AA8-A10C-4A17D581C666}" presName="negativeSpace" presStyleCnt="0"/>
      <dgm:spPr/>
    </dgm:pt>
    <dgm:pt modelId="{B028A670-1685-D641-B24E-9E70B68222FD}" type="pres">
      <dgm:prSet presAssocID="{E501CE93-4FCB-4AA8-A10C-4A17D581C666}" presName="childText" presStyleLbl="conFgAcc1" presStyleIdx="1" presStyleCnt="3">
        <dgm:presLayoutVars>
          <dgm:bulletEnabled val="1"/>
        </dgm:presLayoutVars>
      </dgm:prSet>
      <dgm:spPr/>
    </dgm:pt>
    <dgm:pt modelId="{AA538904-0D77-794B-A4F4-3D24A98719FB}" type="pres">
      <dgm:prSet presAssocID="{554EDF6A-29A2-49A2-96F4-D079E93D47C5}" presName="spaceBetweenRectangles" presStyleCnt="0"/>
      <dgm:spPr/>
    </dgm:pt>
    <dgm:pt modelId="{E8D63379-E999-D040-8F99-A3FEB3FA1310}" type="pres">
      <dgm:prSet presAssocID="{7BA50CEA-3704-4591-BA45-12811454347C}" presName="parentLin" presStyleCnt="0"/>
      <dgm:spPr/>
    </dgm:pt>
    <dgm:pt modelId="{6BA6C165-6F6E-E64E-95A7-585A03F5D1B5}" type="pres">
      <dgm:prSet presAssocID="{7BA50CEA-3704-4591-BA45-12811454347C}" presName="parentLeftMargin" presStyleLbl="node1" presStyleIdx="1" presStyleCnt="3"/>
      <dgm:spPr/>
    </dgm:pt>
    <dgm:pt modelId="{F9293A9A-0001-8049-8EC6-3EE97B538007}" type="pres">
      <dgm:prSet presAssocID="{7BA50CEA-3704-4591-BA45-12811454347C}" presName="parentText" presStyleLbl="node1" presStyleIdx="2" presStyleCnt="3">
        <dgm:presLayoutVars>
          <dgm:chMax val="0"/>
          <dgm:bulletEnabled val="1"/>
        </dgm:presLayoutVars>
      </dgm:prSet>
      <dgm:spPr/>
    </dgm:pt>
    <dgm:pt modelId="{253A2241-46F2-6F49-B4E2-3EB768B23FC0}" type="pres">
      <dgm:prSet presAssocID="{7BA50CEA-3704-4591-BA45-12811454347C}" presName="negativeSpace" presStyleCnt="0"/>
      <dgm:spPr/>
    </dgm:pt>
    <dgm:pt modelId="{C1ED8772-5699-5242-88EB-C06AA2C56631}" type="pres">
      <dgm:prSet presAssocID="{7BA50CEA-3704-4591-BA45-12811454347C}" presName="childText" presStyleLbl="conFgAcc1" presStyleIdx="2" presStyleCnt="3">
        <dgm:presLayoutVars>
          <dgm:bulletEnabled val="1"/>
        </dgm:presLayoutVars>
      </dgm:prSet>
      <dgm:spPr/>
    </dgm:pt>
  </dgm:ptLst>
  <dgm:cxnLst>
    <dgm:cxn modelId="{8DC72717-E4A4-D14B-AD26-B1F57D3C061F}" type="presOf" srcId="{E501CE93-4FCB-4AA8-A10C-4A17D581C666}" destId="{C4326BBB-7A3A-CC4B-A637-3847B372BAE6}" srcOrd="1" destOrd="0" presId="urn:microsoft.com/office/officeart/2005/8/layout/list1"/>
    <dgm:cxn modelId="{537ED824-B85B-1245-8858-72C13BAAC0CE}" type="presOf" srcId="{7BA50CEA-3704-4591-BA45-12811454347C}" destId="{6BA6C165-6F6E-E64E-95A7-585A03F5D1B5}" srcOrd="0" destOrd="0" presId="urn:microsoft.com/office/officeart/2005/8/layout/list1"/>
    <dgm:cxn modelId="{51EA9A60-B745-4023-8FF7-3DF700786F74}" srcId="{18E5F3CA-40CC-4105-9EB9-74F5889F3899}" destId="{E501CE93-4FCB-4AA8-A10C-4A17D581C666}" srcOrd="1" destOrd="0" parTransId="{FE4BF8C8-F6B2-434D-9F7C-C4C30B52A25B}" sibTransId="{554EDF6A-29A2-49A2-96F4-D079E93D47C5}"/>
    <dgm:cxn modelId="{63485D5A-B8F7-D94A-ACEA-BDB2AFB96BF0}" type="presOf" srcId="{B1A2E719-7635-4120-A12A-EA3EE41B7B3A}" destId="{A8C88CE8-BCD0-864F-9502-9A05DF64EC8C}" srcOrd="0" destOrd="0" presId="urn:microsoft.com/office/officeart/2005/8/layout/list1"/>
    <dgm:cxn modelId="{3A3BB080-BD5F-D641-A2E5-6701E0FCBBCA}" type="presOf" srcId="{18E5F3CA-40CC-4105-9EB9-74F5889F3899}" destId="{721E4700-6498-1844-B477-F97229F950DE}" srcOrd="0" destOrd="0" presId="urn:microsoft.com/office/officeart/2005/8/layout/list1"/>
    <dgm:cxn modelId="{B4C2498A-8209-8E40-B0B6-5286BA879C85}" type="presOf" srcId="{7BA50CEA-3704-4591-BA45-12811454347C}" destId="{F9293A9A-0001-8049-8EC6-3EE97B538007}" srcOrd="1" destOrd="0" presId="urn:microsoft.com/office/officeart/2005/8/layout/list1"/>
    <dgm:cxn modelId="{D29DF7BD-0FE4-43BE-8625-C7D257509DAF}" srcId="{18E5F3CA-40CC-4105-9EB9-74F5889F3899}" destId="{7BA50CEA-3704-4591-BA45-12811454347C}" srcOrd="2" destOrd="0" parTransId="{A83A8338-84C1-4F84-9EEA-1607F9A05CC5}" sibTransId="{45C8B7A4-F298-423D-B720-7697D04B92E4}"/>
    <dgm:cxn modelId="{F7374ACD-B328-424E-8904-7657BE8E98F4}" type="presOf" srcId="{E501CE93-4FCB-4AA8-A10C-4A17D581C666}" destId="{08EDCD94-EAA7-984B-9D91-6189897D9688}" srcOrd="0" destOrd="0" presId="urn:microsoft.com/office/officeart/2005/8/layout/list1"/>
    <dgm:cxn modelId="{0F307AF7-8827-4513-91F5-BBEFFDC2D17D}" srcId="{18E5F3CA-40CC-4105-9EB9-74F5889F3899}" destId="{B1A2E719-7635-4120-A12A-EA3EE41B7B3A}" srcOrd="0" destOrd="0" parTransId="{58FEA84F-A1DB-43BD-A424-28946F18C0E5}" sibTransId="{156C371C-72A7-4CC8-B1F0-7879FAA4D835}"/>
    <dgm:cxn modelId="{D6DDDBFF-E62E-3344-8309-7CA5CF7F54EA}" type="presOf" srcId="{B1A2E719-7635-4120-A12A-EA3EE41B7B3A}" destId="{75E3C9E8-ACB1-B84C-A759-2A67232212FA}" srcOrd="1" destOrd="0" presId="urn:microsoft.com/office/officeart/2005/8/layout/list1"/>
    <dgm:cxn modelId="{94722B21-71D1-B544-876F-13AD5DFDDA11}" type="presParOf" srcId="{721E4700-6498-1844-B477-F97229F950DE}" destId="{6A38BA96-CA60-7941-B005-133A7064603F}" srcOrd="0" destOrd="0" presId="urn:microsoft.com/office/officeart/2005/8/layout/list1"/>
    <dgm:cxn modelId="{15492391-950B-D445-BD5D-A99B20F09DC8}" type="presParOf" srcId="{6A38BA96-CA60-7941-B005-133A7064603F}" destId="{A8C88CE8-BCD0-864F-9502-9A05DF64EC8C}" srcOrd="0" destOrd="0" presId="urn:microsoft.com/office/officeart/2005/8/layout/list1"/>
    <dgm:cxn modelId="{7D259414-AF48-4A47-B0E4-8262F8BB606C}" type="presParOf" srcId="{6A38BA96-CA60-7941-B005-133A7064603F}" destId="{75E3C9E8-ACB1-B84C-A759-2A67232212FA}" srcOrd="1" destOrd="0" presId="urn:microsoft.com/office/officeart/2005/8/layout/list1"/>
    <dgm:cxn modelId="{2B777A15-9F61-0441-954A-3BD91CE1A492}" type="presParOf" srcId="{721E4700-6498-1844-B477-F97229F950DE}" destId="{F64335F8-FB16-5B44-861D-152C03B77F65}" srcOrd="1" destOrd="0" presId="urn:microsoft.com/office/officeart/2005/8/layout/list1"/>
    <dgm:cxn modelId="{81FC3D05-88B1-6543-8835-AC8C5E779C36}" type="presParOf" srcId="{721E4700-6498-1844-B477-F97229F950DE}" destId="{686AD4BD-9780-2F4D-AD0F-223DDA337945}" srcOrd="2" destOrd="0" presId="urn:microsoft.com/office/officeart/2005/8/layout/list1"/>
    <dgm:cxn modelId="{C41B09C5-A6D7-DE49-9CF4-8B03900124D3}" type="presParOf" srcId="{721E4700-6498-1844-B477-F97229F950DE}" destId="{A7B49142-9F3F-E342-A2A7-6C76F3074AB7}" srcOrd="3" destOrd="0" presId="urn:microsoft.com/office/officeart/2005/8/layout/list1"/>
    <dgm:cxn modelId="{593E635E-04A5-FA41-AD31-755346EA9B6B}" type="presParOf" srcId="{721E4700-6498-1844-B477-F97229F950DE}" destId="{1584EA39-F5EE-4E44-8A4F-BEB869343AF5}" srcOrd="4" destOrd="0" presId="urn:microsoft.com/office/officeart/2005/8/layout/list1"/>
    <dgm:cxn modelId="{46253722-FC6B-7E41-8003-080175A302C7}" type="presParOf" srcId="{1584EA39-F5EE-4E44-8A4F-BEB869343AF5}" destId="{08EDCD94-EAA7-984B-9D91-6189897D9688}" srcOrd="0" destOrd="0" presId="urn:microsoft.com/office/officeart/2005/8/layout/list1"/>
    <dgm:cxn modelId="{3B1FAC14-088D-2C4D-8FA7-124C459700A2}" type="presParOf" srcId="{1584EA39-F5EE-4E44-8A4F-BEB869343AF5}" destId="{C4326BBB-7A3A-CC4B-A637-3847B372BAE6}" srcOrd="1" destOrd="0" presId="urn:microsoft.com/office/officeart/2005/8/layout/list1"/>
    <dgm:cxn modelId="{8F33BBD1-0EA9-4845-B35B-D0C15E05191E}" type="presParOf" srcId="{721E4700-6498-1844-B477-F97229F950DE}" destId="{BED6AE13-6F22-1640-BC3D-BE473E7B995E}" srcOrd="5" destOrd="0" presId="urn:microsoft.com/office/officeart/2005/8/layout/list1"/>
    <dgm:cxn modelId="{43F9F08C-386A-B040-A13E-E52A558856E9}" type="presParOf" srcId="{721E4700-6498-1844-B477-F97229F950DE}" destId="{B028A670-1685-D641-B24E-9E70B68222FD}" srcOrd="6" destOrd="0" presId="urn:microsoft.com/office/officeart/2005/8/layout/list1"/>
    <dgm:cxn modelId="{AF60AC90-F3F2-DA48-BCFD-86F7CB9D9541}" type="presParOf" srcId="{721E4700-6498-1844-B477-F97229F950DE}" destId="{AA538904-0D77-794B-A4F4-3D24A98719FB}" srcOrd="7" destOrd="0" presId="urn:microsoft.com/office/officeart/2005/8/layout/list1"/>
    <dgm:cxn modelId="{274D4582-1125-CF40-B7CB-D6565ECD7B3E}" type="presParOf" srcId="{721E4700-6498-1844-B477-F97229F950DE}" destId="{E8D63379-E999-D040-8F99-A3FEB3FA1310}" srcOrd="8" destOrd="0" presId="urn:microsoft.com/office/officeart/2005/8/layout/list1"/>
    <dgm:cxn modelId="{BDB792DF-925D-774A-AF7B-F5565E7351E1}" type="presParOf" srcId="{E8D63379-E999-D040-8F99-A3FEB3FA1310}" destId="{6BA6C165-6F6E-E64E-95A7-585A03F5D1B5}" srcOrd="0" destOrd="0" presId="urn:microsoft.com/office/officeart/2005/8/layout/list1"/>
    <dgm:cxn modelId="{4A0105C2-5781-FB4C-AA4E-53749E4EC19A}" type="presParOf" srcId="{E8D63379-E999-D040-8F99-A3FEB3FA1310}" destId="{F9293A9A-0001-8049-8EC6-3EE97B538007}" srcOrd="1" destOrd="0" presId="urn:microsoft.com/office/officeart/2005/8/layout/list1"/>
    <dgm:cxn modelId="{45324FE4-E8CF-5C47-A881-B811DF62A426}" type="presParOf" srcId="{721E4700-6498-1844-B477-F97229F950DE}" destId="{253A2241-46F2-6F49-B4E2-3EB768B23FC0}" srcOrd="9" destOrd="0" presId="urn:microsoft.com/office/officeart/2005/8/layout/list1"/>
    <dgm:cxn modelId="{0090B9E5-414E-4243-A286-02155265B4CD}" type="presParOf" srcId="{721E4700-6498-1844-B477-F97229F950DE}" destId="{C1ED8772-5699-5242-88EB-C06AA2C56631}"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B7B241-B9B9-4509-A223-38A47223570A}">
      <dsp:nvSpPr>
        <dsp:cNvPr id="0" name=""/>
        <dsp:cNvSpPr/>
      </dsp:nvSpPr>
      <dsp:spPr>
        <a:xfrm>
          <a:off x="0" y="1407"/>
          <a:ext cx="10339739"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A2A2D3-09A8-40D0-9952-088B16A51D68}">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4F118C-C521-4A94-99A1-7F764CF1BDEE}">
      <dsp:nvSpPr>
        <dsp:cNvPr id="0" name=""/>
        <dsp:cNvSpPr/>
      </dsp:nvSpPr>
      <dsp:spPr>
        <a:xfrm>
          <a:off x="692764" y="1407"/>
          <a:ext cx="964697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latin typeface="Times New Roman"/>
              <a:cs typeface="Times New Roman"/>
            </a:rPr>
            <a:t>INTRODUCTION </a:t>
          </a:r>
        </a:p>
      </dsp:txBody>
      <dsp:txXfrm>
        <a:off x="692764" y="1407"/>
        <a:ext cx="9646975" cy="599796"/>
      </dsp:txXfrm>
    </dsp:sp>
    <dsp:sp modelId="{A7E69299-3868-407A-AFC0-D4DE5458E1C8}">
      <dsp:nvSpPr>
        <dsp:cNvPr id="0" name=""/>
        <dsp:cNvSpPr/>
      </dsp:nvSpPr>
      <dsp:spPr>
        <a:xfrm>
          <a:off x="0" y="751152"/>
          <a:ext cx="10339739"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F34531-283F-49EB-98FA-0760BCF4F01A}">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165D2D-C64A-445C-82ED-BCE70D8C33A9}">
      <dsp:nvSpPr>
        <dsp:cNvPr id="0" name=""/>
        <dsp:cNvSpPr/>
      </dsp:nvSpPr>
      <dsp:spPr>
        <a:xfrm>
          <a:off x="692764" y="751152"/>
          <a:ext cx="964697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latin typeface="Times New Roman"/>
              <a:cs typeface="Times New Roman"/>
            </a:rPr>
            <a:t>LITERATURE REVIEW AND OBJECTIVES</a:t>
          </a:r>
        </a:p>
      </dsp:txBody>
      <dsp:txXfrm>
        <a:off x="692764" y="751152"/>
        <a:ext cx="9646975" cy="599796"/>
      </dsp:txXfrm>
    </dsp:sp>
    <dsp:sp modelId="{2B48986F-C9AC-479D-BF89-39CA176CF97E}">
      <dsp:nvSpPr>
        <dsp:cNvPr id="0" name=""/>
        <dsp:cNvSpPr/>
      </dsp:nvSpPr>
      <dsp:spPr>
        <a:xfrm>
          <a:off x="0" y="1500898"/>
          <a:ext cx="10339739"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2004AF-A039-4EE1-AE71-8CA89BEA199A}">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EE437E-AACD-45D2-AA37-512D4F64925C}">
      <dsp:nvSpPr>
        <dsp:cNvPr id="0" name=""/>
        <dsp:cNvSpPr/>
      </dsp:nvSpPr>
      <dsp:spPr>
        <a:xfrm>
          <a:off x="692764" y="1500898"/>
          <a:ext cx="964697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latin typeface="Times New Roman"/>
              <a:cs typeface="Times New Roman"/>
            </a:rPr>
            <a:t>METHODOLOGY</a:t>
          </a:r>
        </a:p>
      </dsp:txBody>
      <dsp:txXfrm>
        <a:off x="692764" y="1500898"/>
        <a:ext cx="9646975" cy="599796"/>
      </dsp:txXfrm>
    </dsp:sp>
    <dsp:sp modelId="{70AF6C4F-543D-401D-AE3A-6B0964A07282}">
      <dsp:nvSpPr>
        <dsp:cNvPr id="0" name=""/>
        <dsp:cNvSpPr/>
      </dsp:nvSpPr>
      <dsp:spPr>
        <a:xfrm>
          <a:off x="0" y="2250643"/>
          <a:ext cx="10339739"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9C16EC-783A-446A-9BB0-B9C2F27B5959}">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540D7D-F851-4D6D-90FF-BFE51FF5891C}">
      <dsp:nvSpPr>
        <dsp:cNvPr id="0" name=""/>
        <dsp:cNvSpPr/>
      </dsp:nvSpPr>
      <dsp:spPr>
        <a:xfrm>
          <a:off x="692764" y="2250643"/>
          <a:ext cx="964697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PROJECT MANAGEMENT</a:t>
          </a:r>
        </a:p>
      </dsp:txBody>
      <dsp:txXfrm>
        <a:off x="692764" y="2250643"/>
        <a:ext cx="9646975" cy="599796"/>
      </dsp:txXfrm>
    </dsp:sp>
    <dsp:sp modelId="{C9DA78A2-A727-419C-BFF4-EF26EAC47E1E}">
      <dsp:nvSpPr>
        <dsp:cNvPr id="0" name=""/>
        <dsp:cNvSpPr/>
      </dsp:nvSpPr>
      <dsp:spPr>
        <a:xfrm>
          <a:off x="0" y="3000388"/>
          <a:ext cx="10339739"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B69561-02A5-467C-BA18-42BA05DFB775}">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A134A-5358-492C-84BC-9CCF9411BBD9}">
      <dsp:nvSpPr>
        <dsp:cNvPr id="0" name=""/>
        <dsp:cNvSpPr/>
      </dsp:nvSpPr>
      <dsp:spPr>
        <a:xfrm>
          <a:off x="692764" y="3000388"/>
          <a:ext cx="964697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latin typeface="Times New Roman"/>
              <a:cs typeface="Times New Roman"/>
            </a:rPr>
            <a:t>OBSERVATION AND CONCLUSION</a:t>
          </a:r>
        </a:p>
      </dsp:txBody>
      <dsp:txXfrm>
        <a:off x="692764" y="3000388"/>
        <a:ext cx="9646975" cy="599796"/>
      </dsp:txXfrm>
    </dsp:sp>
    <dsp:sp modelId="{E025176C-4D06-48D2-8278-3166BE080270}">
      <dsp:nvSpPr>
        <dsp:cNvPr id="0" name=""/>
        <dsp:cNvSpPr/>
      </dsp:nvSpPr>
      <dsp:spPr>
        <a:xfrm>
          <a:off x="0" y="3750134"/>
          <a:ext cx="10339739"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630802-FF81-47A0-9FFA-6F7827B68CB1}">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09B767-0B87-4947-A84B-542E13F74E63}">
      <dsp:nvSpPr>
        <dsp:cNvPr id="0" name=""/>
        <dsp:cNvSpPr/>
      </dsp:nvSpPr>
      <dsp:spPr>
        <a:xfrm>
          <a:off x="692764" y="3750134"/>
          <a:ext cx="964697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latin typeface="Times New Roman"/>
              <a:cs typeface="Times New Roman"/>
            </a:rPr>
            <a:t>REFERENCES</a:t>
          </a:r>
        </a:p>
      </dsp:txBody>
      <dsp:txXfrm>
        <a:off x="692764" y="3750134"/>
        <a:ext cx="9646975" cy="5997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2EE202-7683-47B2-A401-5145CC363F44}">
      <dsp:nvSpPr>
        <dsp:cNvPr id="0" name=""/>
        <dsp:cNvSpPr/>
      </dsp:nvSpPr>
      <dsp:spPr>
        <a:xfrm>
          <a:off x="707282" y="554490"/>
          <a:ext cx="1955812" cy="195581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FA1BB3-8D91-4A9F-8273-13AD179F5BB5}">
      <dsp:nvSpPr>
        <dsp:cNvPr id="0" name=""/>
        <dsp:cNvSpPr/>
      </dsp:nvSpPr>
      <dsp:spPr>
        <a:xfrm>
          <a:off x="1124095" y="971303"/>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B16744-ADD1-4491-A95D-272A6D82E65C}">
      <dsp:nvSpPr>
        <dsp:cNvPr id="0" name=""/>
        <dsp:cNvSpPr/>
      </dsp:nvSpPr>
      <dsp:spPr>
        <a:xfrm>
          <a:off x="82064" y="311949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latin typeface="Times New Roman" panose="02020603050405020304" pitchFamily="18" charset="0"/>
              <a:cs typeface="Times New Roman" panose="02020603050405020304" pitchFamily="18" charset="0"/>
            </a:rPr>
            <a:t>DIFFERENT TYPES OF IMAGE DISTORTION</a:t>
          </a:r>
        </a:p>
      </dsp:txBody>
      <dsp:txXfrm>
        <a:off x="82064" y="3119491"/>
        <a:ext cx="3206250" cy="720000"/>
      </dsp:txXfrm>
    </dsp:sp>
    <dsp:sp modelId="{F29323C3-9772-4148-9F8C-AB03417D5D57}">
      <dsp:nvSpPr>
        <dsp:cNvPr id="0" name=""/>
        <dsp:cNvSpPr/>
      </dsp:nvSpPr>
      <dsp:spPr>
        <a:xfrm>
          <a:off x="4474626" y="554490"/>
          <a:ext cx="1955812" cy="195581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2BC22D-F828-44F7-B7FF-C48E56C79258}">
      <dsp:nvSpPr>
        <dsp:cNvPr id="0" name=""/>
        <dsp:cNvSpPr/>
      </dsp:nvSpPr>
      <dsp:spPr>
        <a:xfrm>
          <a:off x="4891439" y="971303"/>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9DD053-4AFC-4379-BCD5-C8112295C489}">
      <dsp:nvSpPr>
        <dsp:cNvPr id="0" name=""/>
        <dsp:cNvSpPr/>
      </dsp:nvSpPr>
      <dsp:spPr>
        <a:xfrm>
          <a:off x="3849408" y="311949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latin typeface="Times New Roman" panose="02020603050405020304" pitchFamily="18" charset="0"/>
              <a:cs typeface="Times New Roman" panose="02020603050405020304" pitchFamily="18" charset="0"/>
            </a:rPr>
            <a:t>CAUSES OF LENS FLARE</a:t>
          </a:r>
        </a:p>
      </dsp:txBody>
      <dsp:txXfrm>
        <a:off x="3849408" y="3119491"/>
        <a:ext cx="3206250" cy="720000"/>
      </dsp:txXfrm>
    </dsp:sp>
    <dsp:sp modelId="{4794B4AE-772F-42EA-BD81-3D8FCECCF720}">
      <dsp:nvSpPr>
        <dsp:cNvPr id="0" name=""/>
        <dsp:cNvSpPr/>
      </dsp:nvSpPr>
      <dsp:spPr>
        <a:xfrm>
          <a:off x="8241970" y="554490"/>
          <a:ext cx="1955812" cy="195581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6E38E7-3A01-47E6-ACE2-CFE7E064BBFF}">
      <dsp:nvSpPr>
        <dsp:cNvPr id="0" name=""/>
        <dsp:cNvSpPr/>
      </dsp:nvSpPr>
      <dsp:spPr>
        <a:xfrm>
          <a:off x="8658783" y="971303"/>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565DD0-996E-465A-929B-43D4425B931C}">
      <dsp:nvSpPr>
        <dsp:cNvPr id="0" name=""/>
        <dsp:cNvSpPr/>
      </dsp:nvSpPr>
      <dsp:spPr>
        <a:xfrm>
          <a:off x="7616751" y="311949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latin typeface="Times New Roman" panose="02020603050405020304" pitchFamily="18" charset="0"/>
              <a:cs typeface="Times New Roman" panose="02020603050405020304" pitchFamily="18" charset="0"/>
            </a:rPr>
            <a:t>WAYS TO AVOID LENS FLARE</a:t>
          </a:r>
        </a:p>
      </dsp:txBody>
      <dsp:txXfrm>
        <a:off x="7616751" y="3119491"/>
        <a:ext cx="3206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6AD4BD-9780-2F4D-AD0F-223DDA337945}">
      <dsp:nvSpPr>
        <dsp:cNvPr id="0" name=""/>
        <dsp:cNvSpPr/>
      </dsp:nvSpPr>
      <dsp:spPr>
        <a:xfrm>
          <a:off x="0" y="527850"/>
          <a:ext cx="9904907" cy="83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E3C9E8-ACB1-B84C-A759-2A67232212FA}">
      <dsp:nvSpPr>
        <dsp:cNvPr id="0" name=""/>
        <dsp:cNvSpPr/>
      </dsp:nvSpPr>
      <dsp:spPr>
        <a:xfrm>
          <a:off x="495245" y="40770"/>
          <a:ext cx="6933435"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067" tIns="0" rIns="262067" bIns="0" numCol="1" spcCol="1270" anchor="ctr" anchorCtr="0">
          <a:noAutofit/>
        </a:bodyPr>
        <a:lstStyle/>
        <a:p>
          <a:pPr marL="0" lvl="0" indent="0" algn="l" defTabSz="1466850">
            <a:lnSpc>
              <a:spcPct val="90000"/>
            </a:lnSpc>
            <a:spcBef>
              <a:spcPct val="0"/>
            </a:spcBef>
            <a:spcAft>
              <a:spcPct val="35000"/>
            </a:spcAft>
            <a:buNone/>
          </a:pPr>
          <a:r>
            <a:rPr lang="en-US" sz="3300" kern="1200">
              <a:latin typeface="Times New Roman" panose="02020603050405020304" pitchFamily="18" charset="0"/>
              <a:cs typeface="Times New Roman" panose="02020603050405020304" pitchFamily="18" charset="0"/>
            </a:rPr>
            <a:t>ANTIREFLECTIVE LAYER</a:t>
          </a:r>
        </a:p>
      </dsp:txBody>
      <dsp:txXfrm>
        <a:off x="542800" y="88325"/>
        <a:ext cx="6838325" cy="879050"/>
      </dsp:txXfrm>
    </dsp:sp>
    <dsp:sp modelId="{B028A670-1685-D641-B24E-9E70B68222FD}">
      <dsp:nvSpPr>
        <dsp:cNvPr id="0" name=""/>
        <dsp:cNvSpPr/>
      </dsp:nvSpPr>
      <dsp:spPr>
        <a:xfrm>
          <a:off x="0" y="2024731"/>
          <a:ext cx="9904907" cy="83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326BBB-7A3A-CC4B-A637-3847B372BAE6}">
      <dsp:nvSpPr>
        <dsp:cNvPr id="0" name=""/>
        <dsp:cNvSpPr/>
      </dsp:nvSpPr>
      <dsp:spPr>
        <a:xfrm>
          <a:off x="495245" y="1537650"/>
          <a:ext cx="6933435"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067" tIns="0" rIns="262067" bIns="0" numCol="1" spcCol="1270" anchor="ctr" anchorCtr="0">
          <a:noAutofit/>
        </a:bodyPr>
        <a:lstStyle/>
        <a:p>
          <a:pPr marL="0" lvl="0" indent="0" algn="l" defTabSz="1466850">
            <a:lnSpc>
              <a:spcPct val="90000"/>
            </a:lnSpc>
            <a:spcBef>
              <a:spcPct val="0"/>
            </a:spcBef>
            <a:spcAft>
              <a:spcPct val="35000"/>
            </a:spcAft>
            <a:buNone/>
          </a:pPr>
          <a:r>
            <a:rPr lang="en-US" sz="3300" kern="1200">
              <a:latin typeface="Times New Roman" panose="02020603050405020304" pitchFamily="18" charset="0"/>
              <a:cs typeface="Times New Roman" panose="02020603050405020304" pitchFamily="18" charset="0"/>
            </a:rPr>
            <a:t>AVOID THE SOURCE</a:t>
          </a:r>
        </a:p>
      </dsp:txBody>
      <dsp:txXfrm>
        <a:off x="542800" y="1585205"/>
        <a:ext cx="6838325" cy="879050"/>
      </dsp:txXfrm>
    </dsp:sp>
    <dsp:sp modelId="{C1ED8772-5699-5242-88EB-C06AA2C56631}">
      <dsp:nvSpPr>
        <dsp:cNvPr id="0" name=""/>
        <dsp:cNvSpPr/>
      </dsp:nvSpPr>
      <dsp:spPr>
        <a:xfrm>
          <a:off x="0" y="3521611"/>
          <a:ext cx="9904907" cy="83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293A9A-0001-8049-8EC6-3EE97B538007}">
      <dsp:nvSpPr>
        <dsp:cNvPr id="0" name=""/>
        <dsp:cNvSpPr/>
      </dsp:nvSpPr>
      <dsp:spPr>
        <a:xfrm>
          <a:off x="495245" y="3034531"/>
          <a:ext cx="6933435"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067" tIns="0" rIns="262067" bIns="0" numCol="1" spcCol="1270" anchor="ctr" anchorCtr="0">
          <a:noAutofit/>
        </a:bodyPr>
        <a:lstStyle/>
        <a:p>
          <a:pPr marL="0" lvl="0" indent="0" algn="l" defTabSz="1466850">
            <a:lnSpc>
              <a:spcPct val="90000"/>
            </a:lnSpc>
            <a:spcBef>
              <a:spcPct val="0"/>
            </a:spcBef>
            <a:spcAft>
              <a:spcPct val="35000"/>
            </a:spcAft>
            <a:buNone/>
          </a:pPr>
          <a:r>
            <a:rPr lang="en-US" sz="3300" kern="1200">
              <a:latin typeface="Times New Roman" panose="02020603050405020304" pitchFamily="18" charset="0"/>
              <a:cs typeface="Times New Roman" panose="02020603050405020304" pitchFamily="18" charset="0"/>
            </a:rPr>
            <a:t>CLEAN LENS</a:t>
          </a:r>
        </a:p>
      </dsp:txBody>
      <dsp:txXfrm>
        <a:off x="542800" y="3082086"/>
        <a:ext cx="6838325" cy="8790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4.e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04:24:53.199"/>
    </inkml:context>
    <inkml:brush xml:id="br0">
      <inkml:brushProperty name="width" value="0.35" units="cm"/>
      <inkml:brushProperty name="height" value="0.35" units="cm"/>
      <inkml:brushProperty name="color" value="#FFFFFF"/>
    </inkml:brush>
  </inkml:definitions>
  <inkml:trace contextRef="#ctx0" brushRef="#br0">4948 6456 0 0 0,'0'0'0'0'0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04:24:53.220"/>
    </inkml:context>
    <inkml:brush xml:id="br0">
      <inkml:brushProperty name="width" value="0.35" units="cm"/>
      <inkml:brushProperty name="height" value="0.35" units="cm"/>
      <inkml:brushProperty name="color" value="#FFFFFF"/>
    </inkml:brush>
  </inkml:definitions>
  <inkml:trace contextRef="#ctx0" brushRef="#br0">6059 9102 0 0 0,'0'0'0'0'0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04:24:53.221"/>
    </inkml:context>
    <inkml:brush xml:id="br0">
      <inkml:brushProperty name="width" value="0.35" units="cm"/>
      <inkml:brushProperty name="height" value="0.35" units="cm"/>
      <inkml:brushProperty name="color" value="#FFFFFF"/>
    </inkml:brush>
  </inkml:definitions>
  <inkml:trace contextRef="#ctx0" brushRef="#br0">5900 9260 0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04:24:53.200"/>
    </inkml:context>
    <inkml:brush xml:id="br0">
      <inkml:brushProperty name="width" value="0.35" units="cm"/>
      <inkml:brushProperty name="height" value="0.35" units="cm"/>
      <inkml:brushProperty name="color" value="#FFFFFF"/>
    </inkml:brush>
  </inkml:definitions>
  <inkml:trace contextRef="#ctx0" brushRef="#br0">4736 6668 0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04:24:53.201"/>
    </inkml:context>
    <inkml:brush xml:id="br0">
      <inkml:brushProperty name="width" value="0.35" units="cm"/>
      <inkml:brushProperty name="height" value="0.35" units="cm"/>
      <inkml:brushProperty name="color" value="#FFFFFF"/>
    </inkml:brush>
  </inkml:definitions>
  <inkml:trace contextRef="#ctx0" brushRef="#br0">4604 6773 0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04:24:53.202"/>
    </inkml:context>
    <inkml:brush xml:id="br0">
      <inkml:brushProperty name="width" value="0.35" units="cm"/>
      <inkml:brushProperty name="height" value="0.35" units="cm"/>
      <inkml:brushProperty name="color" value="#FFFFFF"/>
    </inkml:brush>
  </inkml:definitions>
  <inkml:trace contextRef="#ctx0" brushRef="#br0">4604 6773 0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04:24:53.215"/>
    </inkml:context>
    <inkml:brush xml:id="br0">
      <inkml:brushProperty name="width" value="0.1" units="cm"/>
      <inkml:brushProperty name="height" value="0.1" units="cm"/>
    </inkml:brush>
  </inkml:definitions>
  <inkml:trace contextRef="#ctx0" brushRef="#br0">1455 2831 0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04:24:53.216"/>
    </inkml:context>
    <inkml:brush xml:id="br0">
      <inkml:brushProperty name="width" value="0.1" units="cm"/>
      <inkml:brushProperty name="height" value="0.1" units="cm"/>
      <inkml:brushProperty name="color" value="#FFFFFF"/>
    </inkml:brush>
  </inkml:definitions>
  <inkml:trace contextRef="#ctx0" brushRef="#br0">8263 10751 0 0 0,'-8'0'0'0'0,"47"0"0"0"0,143 0 0 0 0,232 0 0 0 0,239 0 0 0 0,134 0 0 0 0,8 0 0 0 0,-89 0 0 0 0,-148 0 0 0 0,-177 0 0 0 0,-170 0 0 0 0,-179 0 0 0 0,-196 0 0 0 0,-246 0 0 0 0,-229 0 0 0 0,-156 0 0 0 0,-52 0 0 0 0,51 0 0 0 0,128 0 0 0 0,168 0 0 0 0,162 0 0 0 0,146 0 0 0 0,106-8 0 0 0,67-3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04:24:53.217"/>
    </inkml:context>
    <inkml:brush xml:id="br0">
      <inkml:brushProperty name="width" value="0.1" units="cm"/>
      <inkml:brushProperty name="height" value="0.1" units="cm"/>
      <inkml:brushProperty name="color" value="#FFFFFF"/>
    </inkml:brush>
  </inkml:definitions>
  <inkml:trace contextRef="#ctx0" brushRef="#br0">5265 12286 0 0 0,'34'0'0'0'0,"69"0"0"0"0,67 0 0 0 0,48 0 0 0 0,10 0 0 0 0,-16 0 0 0 0,-52 0 0 0 0,-62 0 0 0 0,-56 0 0 0 0,-44 0 0 0 0,-46-9 0 0 0,-15-2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04:24:53.218"/>
    </inkml:context>
    <inkml:brush xml:id="br0">
      <inkml:brushProperty name="width" value="0.35" units="cm"/>
      <inkml:brushProperty name="height" value="0.35" units="cm"/>
      <inkml:brushProperty name="color" value="#FFFFFF"/>
    </inkml:brush>
  </inkml:definitions>
  <inkml:trace contextRef="#ctx0" brushRef="#br0">1376 4154 0 0 0,'0'0'0'0'0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6-15T04:24:53.219"/>
    </inkml:context>
    <inkml:brush xml:id="br0">
      <inkml:brushProperty name="width" value="0.35" units="cm"/>
      <inkml:brushProperty name="height" value="0.35" units="cm"/>
      <inkml:brushProperty name="color" value="#FFFFFF"/>
    </inkml:brush>
  </inkml:definitions>
  <inkml:trace contextRef="#ctx0" brushRef="#br0">9353 11078 0 0 0,'59'0'0'0'0,"161"0"0"0"0,269 0 0 0 0,295 0 0 0 0,173 0 0 0 0,-2 0 0 0 0,-112 0 0 0 0,-183 0 0 0 0,-237 9 0 0 0,-325 2 0 0 0,-429 8 0 0 0,-469 9 0 0 0,-382 8 0 0 0,-183 15 0 0 0,31-1 0 0 0,177-2 0 0 0,259-7 0 0 0,274-12 0 0 0,251-19 0 0 0,231-11 0 0 0,249-6 0 0 0,265-1 0 0 0,236 1 0 0 0,158 1 0 0 0,65 2 0 0 0,-50-7 0 0 0,-115-2 0 0 0,-164 2 0 0 0,-158 3 0 0 0,-187 2 0 0 0,-214 2 0 0 0,-205 3 0 0 0,-150 0 0 0 0,-63 1 0 0 0,14 1 0 0 0,79-1 0 0 0,103-8 0 0 0,108-2 0 0 0,142-9 0 0 0,217-1 0 0 0,253 4 0 0 0,219 4 0 0 0,123 3 0 0 0,-5 5 0 0 0,-102 2 0 0 0,-156 1 0 0 0,-210 10 0 0 0,-256 11 0 0 0,-281 3 0 0 0,-269-3 0 0 0,-184-5 0 0 0,-43-5 0 0 0,50 5 0 0 0,124-1 0 0 0,163-3 0 0 0,198-11 0 0 0,273-14 0 0 0,289-5 0 0 0,223-8 0 0 0,111-7 0 0 0,-6 2 0 0 0,-98 7 0 0 0,-143 7 0 0 0,-217 15 0 0 0,-283 25 0 0 0,-337 17 0 0 0,-296 10 0 0 0,-152 6 0 0 0,-2 1 0 0 0,106-9 0 0 0,167-12 0 0 0,202-20 0 0 0,253-22 0 0 0,319-9 0 0 0,331-10 0 0 0,239-2 0 0 0,94 6 0 0 0,-45 5 0 0 0,-131 6 0 0 0,-179 5 0 0 0,-204 11 0 0 0,-241 6 0 0 0,-303 0 0 0 0,-323-9 0 0 0,-229-15 0 0 0,-83-12 0 0 0,19-11 0 0 0,117-7 0 0 0,174 3 0 0 0,178 0 0 0 0,168 7 0 0 0,226 9 0 0 0,318 9 0 0 0,367 7 0 0 0,280 4 0 0 0,114 4 0 0 0,-32 1 0 0 0,-157 1 0 0 0,-226-1 0 0 0,-256 9 0 0 0,-302 2 0 0 0,-359 0 0 0 0,-367-3 0 0 0,-251-3 0 0 0,-90-2 0 0 0,37 6 0 0 0,138 2 0 0 0,189-2 0 0 0,208-2 0 0 0,248-2 0 0 0,287-3 0 0 0,263-1 0 0 0,183-2 0 0 0,69 0 0 0 0,-23 0 0 0 0,-109-1 0 0 0,-141 9 0 0 0,-158 3 0 0 0,-215 8 0 0 0,-265 0 0 0 0,-297-2 0 0 0,-219-5 0 0 0,-84-4 0 0 0,22-3 0 0 0,121-3 0 0 0,168-2 0 0 0,213 0 0 0 0,265-9 0 0 0,347-11 0 0 0,405-20 0 0 0,264-2 0 0 0,65-2 0 0 0,-62 5 0 0 0,-173 11 0 0 0,-293 17 0 0 0,-393 20 0 0 0,-454 16 0 0 0,-438 12 0 0 0,-265 9 0 0 0,-59 4 0 0 0,90-6 0 0 0,188-10 0 0 0,241-12 0 0 0,242-8 0 0 0,261-8 0 0 0,316-4 0 0 0,343-3 0 0 0,271-1 0 0 0,105 0 0 0 0,-44 0 0 0 0,-139 0 0 0 0,-193 1 0 0 0,-215 1 0 0 0,-247-1 0 0 0,-238 1 0 0 0,-184 0 0 0 0,-101 1 0 0 0,-18-1 0 0 0,44 0 0 0 0,85-9 0 0 0,106-2 0 0 0,142-8 0 0 0,169-9 0 0 0,127 0 0 0 0,70 6 0 0 0,12 5 0 0 0,-45 6 0 0 0,-90 5 0 0 0,-139 12 0 0 0,-174 5 0 0 0,-161 0 0 0 0,-111-1 0 0 0,-43 6 0 0 0,26 0 0 0 0,87-3 0 0 0,121-3 0 0 0,167-4 0 0 0,178-2 0 0 0,137-2 0 0 0,69-2 0 0 0,-4-1 0 0 0,-47 1 0 0 0,-84-1 0 0 0,-133 0 0 0 0,-159 9 0 0 0,-127 3 0 0 0,-82 0 0 0 0,-12-3 0 0 0,33-2 0 0 0,101-2 0 0 0,150-10 0 0 0,134-5 0 0 0,85 1 0 0 0,30 1 0 0 0,-11 2 0 0 0,-47 12 0 0 0,-64 3 0 0 0,-105 10 0 0 0,-132 2 0 0 0,-114-3 0 0 0,-79-5 0 0 0,-30-3 0 0 0,25-4 0 0 0,63-11 0 0 0,91-5 0 0 0,112 0 0 0 0,130 2 0 0 0,116 2 0 0 0,90 3 0 0 0,36 1 0 0 0,-13 2 0 0 0,-52 9 0 0 0,-90 3 0 0 0,-124 0 0 0 0,-138-1 0 0 0,-98-4 0 0 0,-50-2 0 0 0,-12-2 0 0 0,28-1 0 0 0,59-1 0 0 0,81-8 0 0 0,129-12 0 0 0,173-11 0 0 0,173 0 0 0 0,111-3 0 0 0,27 5 0 0 0,-44 6 0 0 0,-89 8 0 0 0,-122 6 0 0 0,-167 13 0 0 0,-195 6 0 0 0,-193 1 0 0 0,-134 7 0 0 0,-48 1 0 0 0,20-3 0 0 0,76-5 0 0 0,115-3 0 0 0,150-4 0 0 0,141-2 0 0 0,104-2 0 0 0,68 0 0 0 0,14-1 0 0 0,-24 0 0 0 0,-57 1 0 0 0,-45-1 0 0 0,-24 1 0 0 0,-10 0 0 0 0,-8-1 0 0 0,-25 1 0 0 0,-26 0 0 0 0,-41 9 0 0 0,-50 2 0 0 0,-37 0 0 0 0,-23-3 0 0 0,-15-2 0 0 0,11-2 0 0 0,30-10 0 0 0,49-5 0 0 0,62 1 0 0 0,55 1 0 0 0,43 2 0 0 0,22 3 0 0 0,-1 2 0 0 0,-29 9 0 0 0,-38 4 0 0 0,-37 0 0 0 0,-29-2 0 0 0,5-3 0 0 0,20-1 0 0 0,26-3 0 0 0,22-1 0 0 0,11-1 0 0 0,0 0 0 0 0,-18-1 0 0 0,-37 1 0 0 0,-53 8 0 0 0,-70 3 0 0 0,-59-1 0 0 0,-35-2 0 0 0,1 7 0 0 0,59 0 0 0 0,79-3 0 0 0,92-2 0 0 0,75-4 0 0 0,44-3 0 0 0,14-1 0 0 0,-12-2 0 0 0,-40 0 0 0 0,-47-1 0 0 0,-51 1 0 0 0,-44-1 0 0 0,-25 1 0 0 0,30-9 0 0 0,62-19 0 0 0,75-13 0 0 0,53 0 0 0 0,15-1 0 0 0,-15 6 0 0 0,-59 10 0 0 0,-73 9 0 0 0,-84 7 0 0 0,-74-3 0 0 0,-33 1 0 0 0,-5-6 0 0 0,16 0 0 0 0,43-5 0 0 0,55-7 0 0 0,70 1 0 0 0,49 6 0 0 0,29 7 0 0 0,7 6 0 0 0,-48 5 0 0 0,-92 2 0 0 0,-99 3 0 0 0,-84 1 0 0 0,-47 1 0 0 0,4-1 0 0 0,39 0 0 0 0,83 0 0 0 0,98-1 0 0 0,106 0 0 0 0,77 1 0 0 0,38-1 0 0 0,7-1 0 0 0,-30 10 0 0 0,-48 2 0 0 0,-61 8 0 0 0,-62 0 0 0 0,-46 7 0 0 0,-29-3 0 0 0,9-4 0 0 0,35-6 0 0 0,67-5 0 0 0,72-4 0 0 0,54 6 0 0 0,18 1 0 0 0,-10 7 0 0 0,-40 9 0 0 0,-73 0 0 0 0,-94-5 0 0 0,-88-6 0 0 0,-71-5 0 0 0,-24-6 0 0 0,10-2 0 0 0,45-11 0 0 0,77-13 0 0 0,89-2 0 0 0,82-5 0 0 0,53 1 0 0 0,15 6 0 0 0,-7 6 0 0 0,-34 6 0 0 0,-42 4 0 0 0,-55 3 0 0 0,-43 3 0 0 0,-23-1 0 0 0,-8 10 0 0 0,17 2 0 0 0,44 0 0 0 0,57-3 0 0 0,48-2 0 0 0,16-3 0 0 0,-1-2 0 0 0,-11-1 0 0 0,-37-1 0 0 0,-54-1 0 0 0,-69 1 0 0 0,-49-1 0 0 0,-21 1 0 0 0,29-1 0 0 0,83 1 0 0 0,96 0 0 0 0,77 0 0 0 0,39 0 0 0 0,-5 0 0 0 0,-49 0 0 0 0,-99 0 0 0 0,-121 0 0 0 0,-97 0 0 0 0,-51 0 0 0 0,-10 0 0 0 0,53-8 0 0 0,92-3 0 0 0,121 0 0 0 0,108 2 0 0 0,82 12 0 0 0,30 4 0 0 0,-10 10 0 0 0,-44 10 0 0 0,-62 10 0 0 0,-62-3 0 0 0,-57 2 0 0 0,-39-5 0 0 0,-6-8 0 0 0,13-8 0 0 0,43-15 0 0 0,52-7 0 0 0,40-11 0 0 0,9-3 0 0 0,-7 3 0 0 0,-39 13 0 0 0,-58 6 0 0 0,-89 4 0 0 0,-83 1 0 0 0,-56-1 0 0 0,-17-1 0 0 0,22-1 0 0 0,63-1 0 0 0,81-1 0 0 0,69-1 0 0 0,50 0 0 0 0,24 0 0 0 0,-2 8 0 0 0,-38 3 0 0 0,-69-1 0 0 0,-70-1 0 0 0,-43-3 0 0 0,-23-3 0 0 0,25-9 0 0 0,70-13 0 0 0,106-11 0 0 0,97-9 0 0 0,68 2 0 0 0,17 8 0 0 0,-20 8 0 0 0,-61 8 0 0 0,-120 6 0 0 0,-196-4 0 0 0,-236-17 0 0 0,-189-20 0 0 0,-83-11 0 0 0,7 5 0 0 0,96 4 0 0 0,137 9 0 0 0,188-4 0 0 0,221 21 0 0 0,65 0 0 0 0,228-26 0 0 0,217 7 0 0 0,119 4 0 0 0,11 7 0 0 0,-73 10 0 0 0,-133 8 0 0 0,-177 15 0 0 0,-250 16 0 0 0,-296 5 0 0 0,-226 7 0 0 0,-102 7 0 0 0,1-3 0 0 0,96-6 0 0 0,184-9 0 0 0,257-7 0 0 0,266-5 0 0 0,190-4 0 0 0,89-2 0 0 0,-3-1 0 0 0,-66 8 0 0 0,-101 2 0 0 0,-154 9 0 0 0,-194 9 0 0 0,-166 1 0 0 0,-98 3 0 0 0,-21-3 0 0 0,44-7 0 0 0,138-15 0 0 0,201-17 0 0 0,226-15 0 0 0,173-11 0 0 0,69 0 0 0 0,-14 7 0 0 0,-94 8 0 0 0,-183 8 0 0 0,-250 6 0 0 0,-230 14 0 0 0,-157 4 0 0 0,-60 11 0 0 0,32 0 0 0 0,106-3 0 0 0,184-13 0 0 0,233-15 0 0 0,210-15 0 0 0,120-3 0 0 0,31 3 0 0 0,-44 7 0 0 0,-93 5 0 0 0,-158 14 0 0 0,-214 23 0 0 0,-182 16 0 0 0,-108 10 0 0 0,-21 4 0 0 0,45-6 0 0 0,101-12 0 0 0,139-21 0 0 0,192-12 0 0 0,187-7 0 0 0,126-2 0 0 0,50-1 0 0 0,-21 1 0 0 0,-105 1 0 0 0,-136 11 0 0 0,-129 12 0 0 0,-95 3 0 0 0,-45-2 0 0 0,46-13 0 0 0,109-15 0 0 0,96-15 0 0 0,58-3 0 0 0,11 2 0 0 0,-38 7 0 0 0,-108 5 0 0 0,-166 5 0 0 0,-157 5 0 0 0,-94 2 0 0 0,-29 1 0 0 0,33 1 0 0 0,85-8 0 0 0,136-3 0 0 0,173-17 0 0 0,172-11 0 0 0,106 0 0 0 0,32-2 0 0 0,-29 6 0 0 0,-77 9 0 0 0,-108 9 0 0 0,-119 15 0 0 0,-114 16 0 0 0,-84 6 0 0 0,-29 7 0 0 0,12-1 0 0 0,55-13 0 0 0,101-9 0 0 0,132-14 0 0 0,115-5 0 0 0,65-1 0 0 0,2 3 0 0 0,-98 11 0 0 0,-155 9 0 0 0,-50 6 0 0 0,-189 41 0 0 0,-173 24 0 0 0,-79 14 0 0 0,7-7 0 0 0,88-19 0 0 0,150-21 0 0 0,238-35 0 0 0,291-36 0 0 0,227-22 0 0 0,107-12 0 0 0,-7 5 0 0 0,-86 11 0 0 0,-153 13 0 0 0,-228 20 0 0 0,-284 28 0 0 0,-258 20 0 0 0,-173 12 0 0 0,-53-3 0 0 0,42-10 0 0 0,124-10 0 0 0,186-19 0 0 0,227-19 0 0 0,193-15 0 0 0,116-13 0 0 0,43 1 0 0 0,-27 7 0 0 0,-73 8 0 0 0,-135 17 0 0 0,-184 35 0 0 0,-170 28 0 0 0,-108 14 0 0 0,-42 11 0 0 0,32-8 0 0 0,112-17 0 0 0,177-27 0 0 0,203-26 0 0 0,157-14 0 0 0,83-14 0 0 0,5-3 0 0 0,-51 4 0 0 0,-94 13 0 0 0,-152 9 0 0 0,-170 13 0 0 0,-142 13 0 0 0,-89 10 0 0 0,-20 8 0 0 0,42-4 0 0 0,83-8 0 0 0,114-17 0 0 0,186-21 0 0 0,173-25 0 0 0,129-15 0 0 0,69 0 0 0 0,-16 8 0 0 0,-105 10 0 0 0,-157 19 0 0 0,-139 11 0 0 0,-91 6 0 0 0,-41 1 0 0 0,5-1 0 0 0,88-1 0 0 0,239-10 0 0 0,249-13 0 0 0,102-4 0 0 0,-12 3 0 0 0,-93 3 0 0 0,-153 13 0 0 0,-170 15 0 0 0,-170 14 0 0 0,-122 3 0 0 0,-53 3 0 0 0,-1-2 0 0 0,59-16 0 0 0,86-10 0 0 0,78-6 0 0 0,43-3 0 0 0,20-1 0 0 0,-23 1 0 0 0,-80 9 0 0 0,-129 12 0 0 0,-141 4 0 0 0,-87-3 0 0 0,-32-3 0 0 0,37-5 0 0 0,99-13 0 0 0,144-13 0 0 0,186-22 0 0 0,167-20 0 0 0,86-1 0 0 0,16 1 0 0 0,-41 11 0 0 0,-77 14 0 0 0,-174 11 0 0 0,-279 2 0 0 0,-307-12 0 0 0,-252-10 0 0 0,-108-6 0 0 0,26-2 0 0 0,121-3 0 0 0,182 10 0 0 0,181 2 0 0 0,183 0 0 0 0,204-1 0 0 0,188 7 0 0 0,130 8 0 0 0,64 10 0 0 0,-14 8 0 0 0,-85 4 0 0 0,-180 21 0 0 0,-239 24 0 0 0,-204 22 0 0 0,-117 9 0 0 0,-30-8 0 0 0,55-14 0 0 0,110-16 0 0 0,162-22 0 0 0,228-29 0 0 0,230-20 0 0 0,158-13 0 0 0,62 4 0 0 0,-30 9 0 0 0,-78 11 0 0 0,-117 18 0 0 0,-155 20 0 0 0,-166 24 0 0 0,-144 15 0 0 0,-90 15 0 0 0,-24 5 0 0 0,22-9 0 0 0,67-15 0 0 0,110-24 0 0 0,155-23 0 0 0,145-21 0 0 0,95-6 0 0 0,32 1 0 0 0,-32 6 0 0 0,-74 6 0 0 0,-159 6 0 0 0,-216 20 0 0 0,-173 10 0 0 0,-108 8 0 0 0,-12 1 0 0 0,52-6 0 0 0,102-15 0 0 0,167-18 0 0 0,272-32 0 0 0,263-34 0 0 0,177-13 0 0 0,65 0 0 0 0,-44 16 0 0 0,-119 19 0 0 0,-174 27 0 0 0,-234 35 0 0 0,-248 33 0 0 0,-195 17 0 0 0,-95 8 0 0 0,-4 0 0 0 0,69-11 0 0 0,118-24 0 0 0,130-17 0 0 0,123-19 0 0 0,82-9 0 0 0,22-3 0 0 0,-44 2 0 0 0,-114 11 0 0 0,-126 15 0 0 0,-81 14 0 0 0,-24 10 0 0 0,30 0 0 0 0,71-7 0 0 0,146-24 0 0 0,224-31 0 0 0,203-27 0 0 0,121-22 0 0 0,37 3 0 0 0,-55 13 0 0 0,-132 16 0 0 0,-200 33 0 0 0,-239 35 0 0 0,-205 29 0 0 0,-116 23 0 0 0,-29 6 0 0 0,54-10 0 0 0,102-19 0 0 0,144-17 0 0 0,163-33 0 0 0,147-24 0 0 0,97-19 0 0 0,21-1 0 0 0,-70 6 0 0 0,-163 16 0 0 0,-189 20 0 0 0,-154 19 0 0 0,-68 13 0 0 0,11 1 0 0 0,59-5 0 0 0,128-16 0 0 0,177-36 0 0 0,171-31 0 0 0,122-22 0 0 0,51-8 0 0 0,-18 11 0 0 0,-73 17 0 0 0,-150 26 0 0 0,-176 36 0 0 0,-153 32 0 0 0,-90 19 0 0 0,-26 7 0 0 0,77-15 0 0 0,157-25 0 0 0,179-33 0 0 0,144-24 0 0 0,83-15 0 0 0,6-7 0 0 0,-100 13 0 0 0,-187 39 0 0 0,-181 37 0 0 0,-132 20 0 0 0,-50 10 0 0 0,24-7 0 0 0,82-12 0 0 0,138-32 0 0 0,161-43 0 0 0,119-33 0 0 0,69-15 0 0 0,8 7 0 0 0,-49 14 0 0 0,-103 17 0 0 0,-129 23 0 0 0,-120 24 0 0 0,-79 17 0 0 0,-28 6 0 0 0,44-3 0 0 0,91-15 0 0 0,121-17 0 0 0,92-9 0 0 0,55-10 0 0 0,15-1 0 0 0,-29 3 0 0 0,-73 6 0 0 0,-115 4 0 0 0,-102 6 0 0 0,-58 2 0 0 0,-21 2 0 0 0,37 2 0 0 0,74 0 0 0 0,83 0 0 0 0,62 0 0 0 0,35-1 0 0 0,5 9 0 0 0,-17 3 0 0 0,-27 7 0 0 0,-35 9 0 0 0,-24 0 0 0 0,1-5 0 0 0,81-7 0 0 0,166-5 0 0 0,171-5 0 0 0,113-4 0 0 0,20-2 0 0 0,-53 0 0 0 0,-122 7 0 0 0,-188 11 0 0 0,-212 28 0 0 0,-181 14 0 0 0,-109 14 0 0 0,-29 2 0 0 0,40-11 0 0 0,110-17 0 0 0,152-16 0 0 0,146-15 0 0 0,94-9 0 0 0,35-6 0 0 0,-9-4 0 0 0,-62-1 0 0 0,-163 0 0 0 0,-202 0 0 0 0,-120 1 0 0 0,-25 0 0 0 0,43 2 0 0 0,120-17 0 0 0,185 0 0 0 0,57-6 0 0 0,213-37 0 0 0,171-9 0 0 0,83 0 0 0 0,-2 2 0 0 0,-75 13 0 0 0,-118 15 0 0 0,-184 32 0 0 0,-247 33 0 0 0,-209 30 0 0 0,-140 21 0 0 0,-46 14 0 0 0,42 1 0 0 0,143-24 0 0 0,240-32 0 0 0,246-39 0 0 0,181-27 0 0 0,103-9 0 0 0,3-5 0 0 0,-64 3 0 0 0,-118 10 0 0 0,-187 19 0 0 0,-237 18 0 0 0,-181 18 0 0 0,-89 5 0 0 0,-3-4 0 0 0,109-13 0 0 0,203-26 0 0 0,251-27 0 0 0,197-24 0 0 0,112-9 0 0 0,18 9 0 0 0,-50 14 0 0 0,-108 17 0 0 0,-195 22 0 0 0,-280 38 0 0 0,-259 40 0 0 0,-152 17 0 0 0,-51 11 0 0 0,53-10 0 0 0,120-11 0 0 0,183-27 0 0 0,208-37 0 0 0,179-29 0 0 0,115-20 0 0 0,48-2 0 0 0,-28 5 0 0 0,-78 10 0 0 0,-113 17 0 0 0,-105 19 0 0 0,-58 16 0 0 0,-23 4 0 0 0,39-3 0 0 0,106-14 0 0 0,111-18 0 0 0,90-16 0 0 0,44-4 0 0 0,-2 2 0 0 0,-32 5 0 0 0,-60 6 0 0 0,-80 5 0 0 0,-84 13 0 0 0,-64 13 0 0 0,-34 12 0 0 0,-7 1 0 0 0,36-4 0 0 0,40-8 0 0 0,46-6 0 0 0,31-6 0 0 0,2-4 0 0 0,13-2 0 0 0,24-2 0 0 0,17 0 0 0 0,11 0 0 0 0,-2-1 0 0 0,-26 2 0 0 0,-58-1 0 0 0,-89 9 0 0 0,-65 3 0 0 0,-33 0 0 0 0,-3-3 0 0 0,38-2 0 0 0,51-2 0 0 0,74-2 0 0 0,66-1 0 0 0,49-1 0 0 0,16 0 0 0 0,-2-1 0 0 0,-21 9 0 0 0,-34 3 0 0 0,-43-1 0 0 0,-50 7 0 0 0,-35 0 0 0 0,-13-2 0 0 0,15-5 0 0 0,44-3 0 0 0,61-3 0 0 0,49-2 0 0 0,26-2 0 0 0,-13 0 0 0 0,-49-1 0 0 0,-49 8 0 0 0,-34 4 0 0 0,-2-1 0 0 0,30-2 0 0 0,50-10 0 0 0,42-6 0 0 0,15 0 0 0 0,-1 0 0 0 0,-27 2 0 0 0,-50 10 0 0 0,-71 5 0 0 0,-52 0 0 0 0,-26 0 0 0 0,-1-3 0 0 0,31-2 0 0 0,48-2 0 0 0,49-1 0 0 0,32 0 0 0 0,20-2 0 0 0,-9 9 0 0 0,-19 3 0 0 0,3-1 0 0 0,12-1 0 0 0,26-12 0 0 0,18-4 0 0 0,3-2 0 0 0,-39 1 0 0 0,-60 11 0 0 0,-62 4 0 0 0,-36 1 0 0 0,-15-1 0 0 0,31-10 0 0 0,38-12 0 0 0,39-13 0 0 0,12-1 0 0 0,0 4 0 0 0,-8-2 0 0 0,-2-5 0 0 0,10-5 0 0 0,15 4 0 0 0,4-1 0 0 0,10 5 0 0 0,-9 7 0 0 0,-23 8 0 0 0,-35 7 0 0 0,-19 3 0 0 0,-7 4 0 0 0,7-8 0 0 0,-9-2 0 0 0,-11 1 0 0 0,-7 2 0 0 0,2 2 0 0 0,9 2 0 0 0,25 1 0 0 0,47 1 0 0 0,58-7 0 0 0,53-11 0 0 0,26-3 0 0 0,-1 4 0 0 0,-39 3 0 0 0,-44 14 0 0 0,-46 7 0 0 0,-24 10 0 0 0,1 3 0 0 0,-5-2 0 0 0,3-12 0 0 0,14-8 0 0 0,25-2 0 0 0,51-1 0 0 0,58 1 0 0 0,40 1 0 0 0,9 1 0 0 0,-8 2 0 0 0,-40 0 0 0 0,-50 9 0 0 0,-46 3 0 0 0,-45 9 0 0 0,-20 8 0 0 0,5 0 0 0 0,42-5 0 0 0,68-6 0 0 0,54-15 0 0 0,31-7 0 0 0,-6-3 0 0 0,-36 0 0 0 0,-41 1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9E12D0-D1B9-4390-8DA4-1B7DE3C2FA8D}" type="datetimeFigureOut">
              <a:rPr lang="en-US" smtClean="0"/>
              <a:t>6/15/2022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923EBC-D3B9-4FB3-970A-1A1D511661F3}" type="slidenum">
              <a:rPr lang="en-US" smtClean="0"/>
              <a:t>‹#›</a:t>
            </a:fld>
            <a:endParaRPr lang="en-US"/>
          </a:p>
        </p:txBody>
      </p:sp>
    </p:spTree>
    <p:extLst>
      <p:ext uri="{BB962C8B-B14F-4D97-AF65-F5344CB8AC3E}">
        <p14:creationId xmlns:p14="http://schemas.microsoft.com/office/powerpoint/2010/main" val="2857447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923EBC-D3B9-4FB3-970A-1A1D511661F3}" type="slidenum">
              <a:rPr lang="en-US" smtClean="0"/>
              <a:t>48</a:t>
            </a:fld>
            <a:endParaRPr lang="en-US"/>
          </a:p>
        </p:txBody>
      </p:sp>
    </p:spTree>
    <p:extLst>
      <p:ext uri="{BB962C8B-B14F-4D97-AF65-F5344CB8AC3E}">
        <p14:creationId xmlns:p14="http://schemas.microsoft.com/office/powerpoint/2010/main" val="1840049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923EBC-D3B9-4FB3-970A-1A1D511661F3}" type="slidenum">
              <a:rPr lang="en-US" smtClean="0"/>
              <a:t>50</a:t>
            </a:fld>
            <a:endParaRPr lang="en-US"/>
          </a:p>
        </p:txBody>
      </p:sp>
    </p:spTree>
    <p:extLst>
      <p:ext uri="{BB962C8B-B14F-4D97-AF65-F5344CB8AC3E}">
        <p14:creationId xmlns:p14="http://schemas.microsoft.com/office/powerpoint/2010/main" val="1125744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810C-3817-9A51-26A0-BE6C08EF041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607149B-70CF-7EEE-30E9-2A5FE7309B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F62A3D8-B09B-5196-E000-DCB70CB8AD6A}"/>
              </a:ext>
            </a:extLst>
          </p:cNvPr>
          <p:cNvSpPr>
            <a:spLocks noGrp="1"/>
          </p:cNvSpPr>
          <p:nvPr>
            <p:ph type="dt" sz="half" idx="10"/>
          </p:nvPr>
        </p:nvSpPr>
        <p:spPr/>
        <p:txBody>
          <a:bodyPr/>
          <a:lstStyle/>
          <a:p>
            <a:r>
              <a:rPr lang="en-US"/>
              <a:t>6/14/2022</a:t>
            </a:r>
          </a:p>
        </p:txBody>
      </p:sp>
      <p:sp>
        <p:nvSpPr>
          <p:cNvPr id="5" name="Footer Placeholder 4">
            <a:extLst>
              <a:ext uri="{FF2B5EF4-FFF2-40B4-BE49-F238E27FC236}">
                <a16:creationId xmlns:a16="http://schemas.microsoft.com/office/drawing/2014/main" id="{61880C80-F09E-F732-4924-D38B6F241652}"/>
              </a:ext>
            </a:extLst>
          </p:cNvPr>
          <p:cNvSpPr>
            <a:spLocks noGrp="1"/>
          </p:cNvSpPr>
          <p:nvPr>
            <p:ph type="ftr" sz="quarter" idx="11"/>
          </p:nvPr>
        </p:nvSpPr>
        <p:spPr/>
        <p:txBody>
          <a:bodyPr/>
          <a:lstStyle/>
          <a:p>
            <a:r>
              <a:rPr lang="en-US"/>
              <a:t>Dept. of Mechatronics, MIT Manipal</a:t>
            </a:r>
          </a:p>
        </p:txBody>
      </p:sp>
      <p:sp>
        <p:nvSpPr>
          <p:cNvPr id="6" name="Slide Number Placeholder 5">
            <a:extLst>
              <a:ext uri="{FF2B5EF4-FFF2-40B4-BE49-F238E27FC236}">
                <a16:creationId xmlns:a16="http://schemas.microsoft.com/office/drawing/2014/main" id="{D39F473D-2572-8327-2740-E47B3B6E19EF}"/>
              </a:ext>
            </a:extLst>
          </p:cNvPr>
          <p:cNvSpPr>
            <a:spLocks noGrp="1"/>
          </p:cNvSpPr>
          <p:nvPr>
            <p:ph type="sldNum" sz="quarter" idx="12"/>
          </p:nvPr>
        </p:nvSpPr>
        <p:spPr/>
        <p:txBody>
          <a:bodyPr/>
          <a:lstStyle/>
          <a:p>
            <a:fld id="{D0616022-2DF8-8644-8036-BD5A9B424EBB}" type="slidenum">
              <a:rPr lang="en-US" smtClean="0"/>
              <a:t>‹#›</a:t>
            </a:fld>
            <a:endParaRPr lang="en-US"/>
          </a:p>
        </p:txBody>
      </p:sp>
    </p:spTree>
    <p:extLst>
      <p:ext uri="{BB962C8B-B14F-4D97-AF65-F5344CB8AC3E}">
        <p14:creationId xmlns:p14="http://schemas.microsoft.com/office/powerpoint/2010/main" val="250779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9735D-CD34-89E7-2BE2-617152946DD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C3E4F66-06E9-044F-E527-9FB9834A5D1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84FC5E9-9E6E-0D72-3FD0-C69FBB0F0DE7}"/>
              </a:ext>
            </a:extLst>
          </p:cNvPr>
          <p:cNvSpPr>
            <a:spLocks noGrp="1"/>
          </p:cNvSpPr>
          <p:nvPr>
            <p:ph type="dt" sz="half" idx="10"/>
          </p:nvPr>
        </p:nvSpPr>
        <p:spPr/>
        <p:txBody>
          <a:bodyPr/>
          <a:lstStyle/>
          <a:p>
            <a:r>
              <a:rPr lang="en-US"/>
              <a:t>6/14/2022</a:t>
            </a:r>
          </a:p>
        </p:txBody>
      </p:sp>
      <p:sp>
        <p:nvSpPr>
          <p:cNvPr id="5" name="Footer Placeholder 4">
            <a:extLst>
              <a:ext uri="{FF2B5EF4-FFF2-40B4-BE49-F238E27FC236}">
                <a16:creationId xmlns:a16="http://schemas.microsoft.com/office/drawing/2014/main" id="{61C5D91A-6507-12D0-72EF-24AAA10181FA}"/>
              </a:ext>
            </a:extLst>
          </p:cNvPr>
          <p:cNvSpPr>
            <a:spLocks noGrp="1"/>
          </p:cNvSpPr>
          <p:nvPr>
            <p:ph type="ftr" sz="quarter" idx="11"/>
          </p:nvPr>
        </p:nvSpPr>
        <p:spPr/>
        <p:txBody>
          <a:bodyPr/>
          <a:lstStyle/>
          <a:p>
            <a:r>
              <a:rPr lang="en-US"/>
              <a:t>Dept. of Mechatronics, MIT Manipal</a:t>
            </a:r>
          </a:p>
        </p:txBody>
      </p:sp>
      <p:sp>
        <p:nvSpPr>
          <p:cNvPr id="6" name="Slide Number Placeholder 5">
            <a:extLst>
              <a:ext uri="{FF2B5EF4-FFF2-40B4-BE49-F238E27FC236}">
                <a16:creationId xmlns:a16="http://schemas.microsoft.com/office/drawing/2014/main" id="{60CC5474-5DE8-53BB-F300-2FFE1E5F5E0B}"/>
              </a:ext>
            </a:extLst>
          </p:cNvPr>
          <p:cNvSpPr>
            <a:spLocks noGrp="1"/>
          </p:cNvSpPr>
          <p:nvPr>
            <p:ph type="sldNum" sz="quarter" idx="12"/>
          </p:nvPr>
        </p:nvSpPr>
        <p:spPr/>
        <p:txBody>
          <a:bodyPr/>
          <a:lstStyle/>
          <a:p>
            <a:fld id="{D0616022-2DF8-8644-8036-BD5A9B424EBB}" type="slidenum">
              <a:rPr lang="en-US" smtClean="0"/>
              <a:t>‹#›</a:t>
            </a:fld>
            <a:endParaRPr lang="en-US"/>
          </a:p>
        </p:txBody>
      </p:sp>
    </p:spTree>
    <p:extLst>
      <p:ext uri="{BB962C8B-B14F-4D97-AF65-F5344CB8AC3E}">
        <p14:creationId xmlns:p14="http://schemas.microsoft.com/office/powerpoint/2010/main" val="289753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1BD2DC-E200-308E-F3A3-C7BF339A99B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1C3CBB4-F5F7-923D-DC28-32A7BB46AF0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CC26A13-EC49-DB2F-90E6-E1CE9AEBD19F}"/>
              </a:ext>
            </a:extLst>
          </p:cNvPr>
          <p:cNvSpPr>
            <a:spLocks noGrp="1"/>
          </p:cNvSpPr>
          <p:nvPr>
            <p:ph type="dt" sz="half" idx="10"/>
          </p:nvPr>
        </p:nvSpPr>
        <p:spPr/>
        <p:txBody>
          <a:bodyPr/>
          <a:lstStyle/>
          <a:p>
            <a:r>
              <a:rPr lang="en-US"/>
              <a:t>6/14/2022</a:t>
            </a:r>
          </a:p>
        </p:txBody>
      </p:sp>
      <p:sp>
        <p:nvSpPr>
          <p:cNvPr id="5" name="Footer Placeholder 4">
            <a:extLst>
              <a:ext uri="{FF2B5EF4-FFF2-40B4-BE49-F238E27FC236}">
                <a16:creationId xmlns:a16="http://schemas.microsoft.com/office/drawing/2014/main" id="{6E4BABC8-6F98-4818-70D6-8B2245EF213C}"/>
              </a:ext>
            </a:extLst>
          </p:cNvPr>
          <p:cNvSpPr>
            <a:spLocks noGrp="1"/>
          </p:cNvSpPr>
          <p:nvPr>
            <p:ph type="ftr" sz="quarter" idx="11"/>
          </p:nvPr>
        </p:nvSpPr>
        <p:spPr/>
        <p:txBody>
          <a:bodyPr/>
          <a:lstStyle/>
          <a:p>
            <a:r>
              <a:rPr lang="en-US"/>
              <a:t>Dept. of Mechatronics, MIT Manipal</a:t>
            </a:r>
          </a:p>
        </p:txBody>
      </p:sp>
      <p:sp>
        <p:nvSpPr>
          <p:cNvPr id="6" name="Slide Number Placeholder 5">
            <a:extLst>
              <a:ext uri="{FF2B5EF4-FFF2-40B4-BE49-F238E27FC236}">
                <a16:creationId xmlns:a16="http://schemas.microsoft.com/office/drawing/2014/main" id="{56B24F4C-1550-544A-F188-5EA7DFC0A1C2}"/>
              </a:ext>
            </a:extLst>
          </p:cNvPr>
          <p:cNvSpPr>
            <a:spLocks noGrp="1"/>
          </p:cNvSpPr>
          <p:nvPr>
            <p:ph type="sldNum" sz="quarter" idx="12"/>
          </p:nvPr>
        </p:nvSpPr>
        <p:spPr/>
        <p:txBody>
          <a:bodyPr/>
          <a:lstStyle/>
          <a:p>
            <a:fld id="{D0616022-2DF8-8644-8036-BD5A9B424EBB}" type="slidenum">
              <a:rPr lang="en-US" smtClean="0"/>
              <a:t>‹#›</a:t>
            </a:fld>
            <a:endParaRPr lang="en-US"/>
          </a:p>
        </p:txBody>
      </p:sp>
    </p:spTree>
    <p:extLst>
      <p:ext uri="{BB962C8B-B14F-4D97-AF65-F5344CB8AC3E}">
        <p14:creationId xmlns:p14="http://schemas.microsoft.com/office/powerpoint/2010/main" val="49352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DE730-3CB5-A329-6C52-F69149C5371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E8EB1D4-6FE4-37A2-F4CB-5FDC1943E5E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7E5B315-82FB-4AFF-971E-F067EB8525BA}"/>
              </a:ext>
            </a:extLst>
          </p:cNvPr>
          <p:cNvSpPr>
            <a:spLocks noGrp="1"/>
          </p:cNvSpPr>
          <p:nvPr>
            <p:ph type="dt" sz="half" idx="10"/>
          </p:nvPr>
        </p:nvSpPr>
        <p:spPr/>
        <p:txBody>
          <a:bodyPr/>
          <a:lstStyle/>
          <a:p>
            <a:r>
              <a:rPr lang="en-US"/>
              <a:t>6/14/2022</a:t>
            </a:r>
          </a:p>
        </p:txBody>
      </p:sp>
      <p:sp>
        <p:nvSpPr>
          <p:cNvPr id="5" name="Footer Placeholder 4">
            <a:extLst>
              <a:ext uri="{FF2B5EF4-FFF2-40B4-BE49-F238E27FC236}">
                <a16:creationId xmlns:a16="http://schemas.microsoft.com/office/drawing/2014/main" id="{3318EFDA-4D96-9294-B14B-3C708B8D103D}"/>
              </a:ext>
            </a:extLst>
          </p:cNvPr>
          <p:cNvSpPr>
            <a:spLocks noGrp="1"/>
          </p:cNvSpPr>
          <p:nvPr>
            <p:ph type="ftr" sz="quarter" idx="11"/>
          </p:nvPr>
        </p:nvSpPr>
        <p:spPr/>
        <p:txBody>
          <a:bodyPr/>
          <a:lstStyle/>
          <a:p>
            <a:r>
              <a:rPr lang="en-US"/>
              <a:t>Dept. of Mechatronics, MIT Manipal</a:t>
            </a:r>
          </a:p>
        </p:txBody>
      </p:sp>
      <p:sp>
        <p:nvSpPr>
          <p:cNvPr id="6" name="Slide Number Placeholder 5">
            <a:extLst>
              <a:ext uri="{FF2B5EF4-FFF2-40B4-BE49-F238E27FC236}">
                <a16:creationId xmlns:a16="http://schemas.microsoft.com/office/drawing/2014/main" id="{B3391711-38B7-EBAB-4175-74919BE6BA84}"/>
              </a:ext>
            </a:extLst>
          </p:cNvPr>
          <p:cNvSpPr>
            <a:spLocks noGrp="1"/>
          </p:cNvSpPr>
          <p:nvPr>
            <p:ph type="sldNum" sz="quarter" idx="12"/>
          </p:nvPr>
        </p:nvSpPr>
        <p:spPr/>
        <p:txBody>
          <a:bodyPr/>
          <a:lstStyle/>
          <a:p>
            <a:fld id="{D0616022-2DF8-8644-8036-BD5A9B424EBB}" type="slidenum">
              <a:rPr lang="en-US" smtClean="0"/>
              <a:t>‹#›</a:t>
            </a:fld>
            <a:endParaRPr lang="en-US"/>
          </a:p>
        </p:txBody>
      </p:sp>
    </p:spTree>
    <p:extLst>
      <p:ext uri="{BB962C8B-B14F-4D97-AF65-F5344CB8AC3E}">
        <p14:creationId xmlns:p14="http://schemas.microsoft.com/office/powerpoint/2010/main" val="416331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E399F-B621-A71D-0B40-AE91A6CCC7D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C44631D-FD71-72A4-4A9C-CBF464B150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7662718-6C54-0362-4E27-258016DDF85B}"/>
              </a:ext>
            </a:extLst>
          </p:cNvPr>
          <p:cNvSpPr>
            <a:spLocks noGrp="1"/>
          </p:cNvSpPr>
          <p:nvPr>
            <p:ph type="dt" sz="half" idx="10"/>
          </p:nvPr>
        </p:nvSpPr>
        <p:spPr/>
        <p:txBody>
          <a:bodyPr/>
          <a:lstStyle/>
          <a:p>
            <a:r>
              <a:rPr lang="en-US"/>
              <a:t>6/14/2022</a:t>
            </a:r>
          </a:p>
        </p:txBody>
      </p:sp>
      <p:sp>
        <p:nvSpPr>
          <p:cNvPr id="5" name="Footer Placeholder 4">
            <a:extLst>
              <a:ext uri="{FF2B5EF4-FFF2-40B4-BE49-F238E27FC236}">
                <a16:creationId xmlns:a16="http://schemas.microsoft.com/office/drawing/2014/main" id="{9054D888-4F15-60A2-DF31-58EFD337DE02}"/>
              </a:ext>
            </a:extLst>
          </p:cNvPr>
          <p:cNvSpPr>
            <a:spLocks noGrp="1"/>
          </p:cNvSpPr>
          <p:nvPr>
            <p:ph type="ftr" sz="quarter" idx="11"/>
          </p:nvPr>
        </p:nvSpPr>
        <p:spPr/>
        <p:txBody>
          <a:bodyPr/>
          <a:lstStyle/>
          <a:p>
            <a:r>
              <a:rPr lang="en-US"/>
              <a:t>Dept. of Mechatronics, MIT Manipal</a:t>
            </a:r>
          </a:p>
        </p:txBody>
      </p:sp>
      <p:sp>
        <p:nvSpPr>
          <p:cNvPr id="6" name="Slide Number Placeholder 5">
            <a:extLst>
              <a:ext uri="{FF2B5EF4-FFF2-40B4-BE49-F238E27FC236}">
                <a16:creationId xmlns:a16="http://schemas.microsoft.com/office/drawing/2014/main" id="{98E1D7A3-3D14-4835-6FBE-9ABCD83A6013}"/>
              </a:ext>
            </a:extLst>
          </p:cNvPr>
          <p:cNvSpPr>
            <a:spLocks noGrp="1"/>
          </p:cNvSpPr>
          <p:nvPr>
            <p:ph type="sldNum" sz="quarter" idx="12"/>
          </p:nvPr>
        </p:nvSpPr>
        <p:spPr/>
        <p:txBody>
          <a:bodyPr/>
          <a:lstStyle/>
          <a:p>
            <a:fld id="{D0616022-2DF8-8644-8036-BD5A9B424EBB}" type="slidenum">
              <a:rPr lang="en-US" smtClean="0"/>
              <a:t>‹#›</a:t>
            </a:fld>
            <a:endParaRPr lang="en-US"/>
          </a:p>
        </p:txBody>
      </p:sp>
    </p:spTree>
    <p:extLst>
      <p:ext uri="{BB962C8B-B14F-4D97-AF65-F5344CB8AC3E}">
        <p14:creationId xmlns:p14="http://schemas.microsoft.com/office/powerpoint/2010/main" val="170589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643D-AB51-7D68-359C-D199E0A4746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F8000CC-CC49-4A94-9E77-9E27F56B1B0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78938ED-BDE2-6BA8-6B91-484599ED67A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47CECF5-2EB9-C93F-E9FF-8B446BCD585E}"/>
              </a:ext>
            </a:extLst>
          </p:cNvPr>
          <p:cNvSpPr>
            <a:spLocks noGrp="1"/>
          </p:cNvSpPr>
          <p:nvPr>
            <p:ph type="dt" sz="half" idx="10"/>
          </p:nvPr>
        </p:nvSpPr>
        <p:spPr/>
        <p:txBody>
          <a:bodyPr/>
          <a:lstStyle/>
          <a:p>
            <a:r>
              <a:rPr lang="en-US"/>
              <a:t>6/14/2022</a:t>
            </a:r>
          </a:p>
        </p:txBody>
      </p:sp>
      <p:sp>
        <p:nvSpPr>
          <p:cNvPr id="6" name="Footer Placeholder 5">
            <a:extLst>
              <a:ext uri="{FF2B5EF4-FFF2-40B4-BE49-F238E27FC236}">
                <a16:creationId xmlns:a16="http://schemas.microsoft.com/office/drawing/2014/main" id="{C30F3256-7C54-9539-680E-E8B8DB4FA1CB}"/>
              </a:ext>
            </a:extLst>
          </p:cNvPr>
          <p:cNvSpPr>
            <a:spLocks noGrp="1"/>
          </p:cNvSpPr>
          <p:nvPr>
            <p:ph type="ftr" sz="quarter" idx="11"/>
          </p:nvPr>
        </p:nvSpPr>
        <p:spPr/>
        <p:txBody>
          <a:bodyPr/>
          <a:lstStyle/>
          <a:p>
            <a:r>
              <a:rPr lang="en-US"/>
              <a:t>Dept. of Mechatronics, MIT Manipal</a:t>
            </a:r>
          </a:p>
        </p:txBody>
      </p:sp>
      <p:sp>
        <p:nvSpPr>
          <p:cNvPr id="7" name="Slide Number Placeholder 6">
            <a:extLst>
              <a:ext uri="{FF2B5EF4-FFF2-40B4-BE49-F238E27FC236}">
                <a16:creationId xmlns:a16="http://schemas.microsoft.com/office/drawing/2014/main" id="{4ED80CCC-92A3-E178-65C2-93CD69E34265}"/>
              </a:ext>
            </a:extLst>
          </p:cNvPr>
          <p:cNvSpPr>
            <a:spLocks noGrp="1"/>
          </p:cNvSpPr>
          <p:nvPr>
            <p:ph type="sldNum" sz="quarter" idx="12"/>
          </p:nvPr>
        </p:nvSpPr>
        <p:spPr/>
        <p:txBody>
          <a:bodyPr/>
          <a:lstStyle/>
          <a:p>
            <a:fld id="{D0616022-2DF8-8644-8036-BD5A9B424EBB}" type="slidenum">
              <a:rPr lang="en-US" smtClean="0"/>
              <a:t>‹#›</a:t>
            </a:fld>
            <a:endParaRPr lang="en-US"/>
          </a:p>
        </p:txBody>
      </p:sp>
    </p:spTree>
    <p:extLst>
      <p:ext uri="{BB962C8B-B14F-4D97-AF65-F5344CB8AC3E}">
        <p14:creationId xmlns:p14="http://schemas.microsoft.com/office/powerpoint/2010/main" val="392427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1C437-7D20-1837-DA22-AB8ACDF66C3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48B2A82-2D20-7328-A28F-D85B390700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887B49A-6D8A-F969-83B7-DC16E357D13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1E2546D-20E4-27D5-E328-20896AEE99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9B37BD0-4952-B135-087C-3C1E91224DB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7952A41-DAB6-FB61-E949-CE53FB2896E5}"/>
              </a:ext>
            </a:extLst>
          </p:cNvPr>
          <p:cNvSpPr>
            <a:spLocks noGrp="1"/>
          </p:cNvSpPr>
          <p:nvPr>
            <p:ph type="dt" sz="half" idx="10"/>
          </p:nvPr>
        </p:nvSpPr>
        <p:spPr/>
        <p:txBody>
          <a:bodyPr/>
          <a:lstStyle/>
          <a:p>
            <a:r>
              <a:rPr lang="en-US"/>
              <a:t>6/14/2022</a:t>
            </a:r>
          </a:p>
        </p:txBody>
      </p:sp>
      <p:sp>
        <p:nvSpPr>
          <p:cNvPr id="8" name="Footer Placeholder 7">
            <a:extLst>
              <a:ext uri="{FF2B5EF4-FFF2-40B4-BE49-F238E27FC236}">
                <a16:creationId xmlns:a16="http://schemas.microsoft.com/office/drawing/2014/main" id="{5DD97BEC-B8E7-3937-5A46-6BA0F389B0C0}"/>
              </a:ext>
            </a:extLst>
          </p:cNvPr>
          <p:cNvSpPr>
            <a:spLocks noGrp="1"/>
          </p:cNvSpPr>
          <p:nvPr>
            <p:ph type="ftr" sz="quarter" idx="11"/>
          </p:nvPr>
        </p:nvSpPr>
        <p:spPr/>
        <p:txBody>
          <a:bodyPr/>
          <a:lstStyle/>
          <a:p>
            <a:r>
              <a:rPr lang="en-US"/>
              <a:t>Dept. of Mechatronics, MIT Manipal</a:t>
            </a:r>
          </a:p>
        </p:txBody>
      </p:sp>
      <p:sp>
        <p:nvSpPr>
          <p:cNvPr id="9" name="Slide Number Placeholder 8">
            <a:extLst>
              <a:ext uri="{FF2B5EF4-FFF2-40B4-BE49-F238E27FC236}">
                <a16:creationId xmlns:a16="http://schemas.microsoft.com/office/drawing/2014/main" id="{2AA8B591-7C38-5412-0C64-A4714D56AA2F}"/>
              </a:ext>
            </a:extLst>
          </p:cNvPr>
          <p:cNvSpPr>
            <a:spLocks noGrp="1"/>
          </p:cNvSpPr>
          <p:nvPr>
            <p:ph type="sldNum" sz="quarter" idx="12"/>
          </p:nvPr>
        </p:nvSpPr>
        <p:spPr/>
        <p:txBody>
          <a:bodyPr/>
          <a:lstStyle/>
          <a:p>
            <a:fld id="{D0616022-2DF8-8644-8036-BD5A9B424EBB}" type="slidenum">
              <a:rPr lang="en-US" smtClean="0"/>
              <a:t>‹#›</a:t>
            </a:fld>
            <a:endParaRPr lang="en-US"/>
          </a:p>
        </p:txBody>
      </p:sp>
    </p:spTree>
    <p:extLst>
      <p:ext uri="{BB962C8B-B14F-4D97-AF65-F5344CB8AC3E}">
        <p14:creationId xmlns:p14="http://schemas.microsoft.com/office/powerpoint/2010/main" val="192645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C81A3-C2F5-5A9B-CD83-E4B2CC4535B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8042BA3-281F-84E8-970C-A3C4E07CDC25}"/>
              </a:ext>
            </a:extLst>
          </p:cNvPr>
          <p:cNvSpPr>
            <a:spLocks noGrp="1"/>
          </p:cNvSpPr>
          <p:nvPr>
            <p:ph type="dt" sz="half" idx="10"/>
          </p:nvPr>
        </p:nvSpPr>
        <p:spPr/>
        <p:txBody>
          <a:bodyPr/>
          <a:lstStyle/>
          <a:p>
            <a:r>
              <a:rPr lang="en-US"/>
              <a:t>6/14/2022</a:t>
            </a:r>
          </a:p>
        </p:txBody>
      </p:sp>
      <p:sp>
        <p:nvSpPr>
          <p:cNvPr id="4" name="Footer Placeholder 3">
            <a:extLst>
              <a:ext uri="{FF2B5EF4-FFF2-40B4-BE49-F238E27FC236}">
                <a16:creationId xmlns:a16="http://schemas.microsoft.com/office/drawing/2014/main" id="{A3742A96-A300-A0C1-067F-7C0AACF7FFB9}"/>
              </a:ext>
            </a:extLst>
          </p:cNvPr>
          <p:cNvSpPr>
            <a:spLocks noGrp="1"/>
          </p:cNvSpPr>
          <p:nvPr>
            <p:ph type="ftr" sz="quarter" idx="11"/>
          </p:nvPr>
        </p:nvSpPr>
        <p:spPr/>
        <p:txBody>
          <a:bodyPr/>
          <a:lstStyle/>
          <a:p>
            <a:r>
              <a:rPr lang="en-US"/>
              <a:t>Dept. of Mechatronics, MIT Manipal</a:t>
            </a:r>
          </a:p>
        </p:txBody>
      </p:sp>
      <p:sp>
        <p:nvSpPr>
          <p:cNvPr id="5" name="Slide Number Placeholder 4">
            <a:extLst>
              <a:ext uri="{FF2B5EF4-FFF2-40B4-BE49-F238E27FC236}">
                <a16:creationId xmlns:a16="http://schemas.microsoft.com/office/drawing/2014/main" id="{0AAC1081-D328-099B-86F5-3F2A65920A03}"/>
              </a:ext>
            </a:extLst>
          </p:cNvPr>
          <p:cNvSpPr>
            <a:spLocks noGrp="1"/>
          </p:cNvSpPr>
          <p:nvPr>
            <p:ph type="sldNum" sz="quarter" idx="12"/>
          </p:nvPr>
        </p:nvSpPr>
        <p:spPr/>
        <p:txBody>
          <a:bodyPr/>
          <a:lstStyle/>
          <a:p>
            <a:fld id="{D0616022-2DF8-8644-8036-BD5A9B424EBB}" type="slidenum">
              <a:rPr lang="en-US" smtClean="0"/>
              <a:t>‹#›</a:t>
            </a:fld>
            <a:endParaRPr lang="en-US"/>
          </a:p>
        </p:txBody>
      </p:sp>
    </p:spTree>
    <p:extLst>
      <p:ext uri="{BB962C8B-B14F-4D97-AF65-F5344CB8AC3E}">
        <p14:creationId xmlns:p14="http://schemas.microsoft.com/office/powerpoint/2010/main" val="383455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C68491-FA98-44F1-1C16-F0F572830580}"/>
              </a:ext>
            </a:extLst>
          </p:cNvPr>
          <p:cNvSpPr>
            <a:spLocks noGrp="1"/>
          </p:cNvSpPr>
          <p:nvPr>
            <p:ph type="dt" sz="half" idx="10"/>
          </p:nvPr>
        </p:nvSpPr>
        <p:spPr/>
        <p:txBody>
          <a:bodyPr/>
          <a:lstStyle/>
          <a:p>
            <a:r>
              <a:rPr lang="en-US"/>
              <a:t>6/14/2022</a:t>
            </a:r>
          </a:p>
        </p:txBody>
      </p:sp>
      <p:sp>
        <p:nvSpPr>
          <p:cNvPr id="3" name="Footer Placeholder 2">
            <a:extLst>
              <a:ext uri="{FF2B5EF4-FFF2-40B4-BE49-F238E27FC236}">
                <a16:creationId xmlns:a16="http://schemas.microsoft.com/office/drawing/2014/main" id="{A6A5DF72-8845-93B9-2E91-C6484A5348D2}"/>
              </a:ext>
            </a:extLst>
          </p:cNvPr>
          <p:cNvSpPr>
            <a:spLocks noGrp="1"/>
          </p:cNvSpPr>
          <p:nvPr>
            <p:ph type="ftr" sz="quarter" idx="11"/>
          </p:nvPr>
        </p:nvSpPr>
        <p:spPr/>
        <p:txBody>
          <a:bodyPr/>
          <a:lstStyle/>
          <a:p>
            <a:r>
              <a:rPr lang="en-US"/>
              <a:t>Dept. of Mechatronics, MIT Manipal</a:t>
            </a:r>
          </a:p>
        </p:txBody>
      </p:sp>
      <p:sp>
        <p:nvSpPr>
          <p:cNvPr id="4" name="Slide Number Placeholder 3">
            <a:extLst>
              <a:ext uri="{FF2B5EF4-FFF2-40B4-BE49-F238E27FC236}">
                <a16:creationId xmlns:a16="http://schemas.microsoft.com/office/drawing/2014/main" id="{2FFA8405-CE3A-B313-1332-0F496CADA1E9}"/>
              </a:ext>
            </a:extLst>
          </p:cNvPr>
          <p:cNvSpPr>
            <a:spLocks noGrp="1"/>
          </p:cNvSpPr>
          <p:nvPr>
            <p:ph type="sldNum" sz="quarter" idx="12"/>
          </p:nvPr>
        </p:nvSpPr>
        <p:spPr/>
        <p:txBody>
          <a:bodyPr/>
          <a:lstStyle/>
          <a:p>
            <a:fld id="{D0616022-2DF8-8644-8036-BD5A9B424EBB}" type="slidenum">
              <a:rPr lang="en-US" smtClean="0"/>
              <a:t>‹#›</a:t>
            </a:fld>
            <a:endParaRPr lang="en-US"/>
          </a:p>
        </p:txBody>
      </p:sp>
    </p:spTree>
    <p:extLst>
      <p:ext uri="{BB962C8B-B14F-4D97-AF65-F5344CB8AC3E}">
        <p14:creationId xmlns:p14="http://schemas.microsoft.com/office/powerpoint/2010/main" val="70106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8497-6370-1F98-4AAD-36EA5BF94B5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D84D77E-1658-E1D8-1B0B-A93E1469ED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B4C17B2-8CC4-298F-D1E5-3E27A7377B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8F5FDF7-D6E3-4E7F-4D23-7621F2CE8037}"/>
              </a:ext>
            </a:extLst>
          </p:cNvPr>
          <p:cNvSpPr>
            <a:spLocks noGrp="1"/>
          </p:cNvSpPr>
          <p:nvPr>
            <p:ph type="dt" sz="half" idx="10"/>
          </p:nvPr>
        </p:nvSpPr>
        <p:spPr/>
        <p:txBody>
          <a:bodyPr/>
          <a:lstStyle/>
          <a:p>
            <a:r>
              <a:rPr lang="en-US"/>
              <a:t>6/14/2022</a:t>
            </a:r>
          </a:p>
        </p:txBody>
      </p:sp>
      <p:sp>
        <p:nvSpPr>
          <p:cNvPr id="6" name="Footer Placeholder 5">
            <a:extLst>
              <a:ext uri="{FF2B5EF4-FFF2-40B4-BE49-F238E27FC236}">
                <a16:creationId xmlns:a16="http://schemas.microsoft.com/office/drawing/2014/main" id="{D6855F74-CFAF-0749-7B2F-955A124DFEFD}"/>
              </a:ext>
            </a:extLst>
          </p:cNvPr>
          <p:cNvSpPr>
            <a:spLocks noGrp="1"/>
          </p:cNvSpPr>
          <p:nvPr>
            <p:ph type="ftr" sz="quarter" idx="11"/>
          </p:nvPr>
        </p:nvSpPr>
        <p:spPr/>
        <p:txBody>
          <a:bodyPr/>
          <a:lstStyle/>
          <a:p>
            <a:r>
              <a:rPr lang="en-US"/>
              <a:t>Dept. of Mechatronics, MIT Manipal</a:t>
            </a:r>
          </a:p>
        </p:txBody>
      </p:sp>
      <p:sp>
        <p:nvSpPr>
          <p:cNvPr id="7" name="Slide Number Placeholder 6">
            <a:extLst>
              <a:ext uri="{FF2B5EF4-FFF2-40B4-BE49-F238E27FC236}">
                <a16:creationId xmlns:a16="http://schemas.microsoft.com/office/drawing/2014/main" id="{01805160-E215-2AB0-C571-51A30C91CE42}"/>
              </a:ext>
            </a:extLst>
          </p:cNvPr>
          <p:cNvSpPr>
            <a:spLocks noGrp="1"/>
          </p:cNvSpPr>
          <p:nvPr>
            <p:ph type="sldNum" sz="quarter" idx="12"/>
          </p:nvPr>
        </p:nvSpPr>
        <p:spPr/>
        <p:txBody>
          <a:bodyPr/>
          <a:lstStyle/>
          <a:p>
            <a:fld id="{D0616022-2DF8-8644-8036-BD5A9B424EBB}" type="slidenum">
              <a:rPr lang="en-US" smtClean="0"/>
              <a:t>‹#›</a:t>
            </a:fld>
            <a:endParaRPr lang="en-US"/>
          </a:p>
        </p:txBody>
      </p:sp>
    </p:spTree>
    <p:extLst>
      <p:ext uri="{BB962C8B-B14F-4D97-AF65-F5344CB8AC3E}">
        <p14:creationId xmlns:p14="http://schemas.microsoft.com/office/powerpoint/2010/main" val="2905256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F403-67D5-7A92-A9EA-9C50B5F1191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3056215-F4EE-E316-3B3B-9F037DAE94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B35514-A154-6E73-6FB5-0218E81E08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D847231-933F-72D1-8520-46FD0F10A3FF}"/>
              </a:ext>
            </a:extLst>
          </p:cNvPr>
          <p:cNvSpPr>
            <a:spLocks noGrp="1"/>
          </p:cNvSpPr>
          <p:nvPr>
            <p:ph type="dt" sz="half" idx="10"/>
          </p:nvPr>
        </p:nvSpPr>
        <p:spPr/>
        <p:txBody>
          <a:bodyPr/>
          <a:lstStyle/>
          <a:p>
            <a:r>
              <a:rPr lang="en-US"/>
              <a:t>6/14/2022</a:t>
            </a:r>
          </a:p>
        </p:txBody>
      </p:sp>
      <p:sp>
        <p:nvSpPr>
          <p:cNvPr id="6" name="Footer Placeholder 5">
            <a:extLst>
              <a:ext uri="{FF2B5EF4-FFF2-40B4-BE49-F238E27FC236}">
                <a16:creationId xmlns:a16="http://schemas.microsoft.com/office/drawing/2014/main" id="{C0417149-8A5A-EC92-D3DE-C0AA2D138E59}"/>
              </a:ext>
            </a:extLst>
          </p:cNvPr>
          <p:cNvSpPr>
            <a:spLocks noGrp="1"/>
          </p:cNvSpPr>
          <p:nvPr>
            <p:ph type="ftr" sz="quarter" idx="11"/>
          </p:nvPr>
        </p:nvSpPr>
        <p:spPr/>
        <p:txBody>
          <a:bodyPr/>
          <a:lstStyle/>
          <a:p>
            <a:r>
              <a:rPr lang="en-US"/>
              <a:t>Dept. of Mechatronics, MIT Manipal</a:t>
            </a:r>
          </a:p>
        </p:txBody>
      </p:sp>
      <p:sp>
        <p:nvSpPr>
          <p:cNvPr id="7" name="Slide Number Placeholder 6">
            <a:extLst>
              <a:ext uri="{FF2B5EF4-FFF2-40B4-BE49-F238E27FC236}">
                <a16:creationId xmlns:a16="http://schemas.microsoft.com/office/drawing/2014/main" id="{B6F4EBF8-4DDA-35E1-2B6E-5C798CEFE345}"/>
              </a:ext>
            </a:extLst>
          </p:cNvPr>
          <p:cNvSpPr>
            <a:spLocks noGrp="1"/>
          </p:cNvSpPr>
          <p:nvPr>
            <p:ph type="sldNum" sz="quarter" idx="12"/>
          </p:nvPr>
        </p:nvSpPr>
        <p:spPr/>
        <p:txBody>
          <a:bodyPr/>
          <a:lstStyle/>
          <a:p>
            <a:fld id="{D0616022-2DF8-8644-8036-BD5A9B424EBB}" type="slidenum">
              <a:rPr lang="en-US" smtClean="0"/>
              <a:t>‹#›</a:t>
            </a:fld>
            <a:endParaRPr lang="en-US"/>
          </a:p>
        </p:txBody>
      </p:sp>
    </p:spTree>
    <p:extLst>
      <p:ext uri="{BB962C8B-B14F-4D97-AF65-F5344CB8AC3E}">
        <p14:creationId xmlns:p14="http://schemas.microsoft.com/office/powerpoint/2010/main" val="107990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3E8A20-0C5D-3E13-22CE-5B4DDD0A26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EAAF3FB-363C-5FF0-51C1-5FAC956305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2A8BB36-729E-C51A-84BE-D0D84F4D2B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6/14/2022</a:t>
            </a:r>
          </a:p>
        </p:txBody>
      </p:sp>
      <p:sp>
        <p:nvSpPr>
          <p:cNvPr id="5" name="Footer Placeholder 4">
            <a:extLst>
              <a:ext uri="{FF2B5EF4-FFF2-40B4-BE49-F238E27FC236}">
                <a16:creationId xmlns:a16="http://schemas.microsoft.com/office/drawing/2014/main" id="{57171B15-B9CE-7814-DA93-F2E51D75B7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Dept. of Mechatronics, MIT Manipal</a:t>
            </a:r>
          </a:p>
        </p:txBody>
      </p:sp>
      <p:sp>
        <p:nvSpPr>
          <p:cNvPr id="6" name="Slide Number Placeholder 5">
            <a:extLst>
              <a:ext uri="{FF2B5EF4-FFF2-40B4-BE49-F238E27FC236}">
                <a16:creationId xmlns:a16="http://schemas.microsoft.com/office/drawing/2014/main" id="{1A5EA139-CC4A-9584-EC32-7AD5C4A282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616022-2DF8-8644-8036-BD5A9B424EBB}" type="slidenum">
              <a:rPr lang="en-US" smtClean="0"/>
              <a:t>‹#›</a:t>
            </a:fld>
            <a:endParaRPr lang="en-US"/>
          </a:p>
        </p:txBody>
      </p:sp>
    </p:spTree>
    <p:extLst>
      <p:ext uri="{BB962C8B-B14F-4D97-AF65-F5344CB8AC3E}">
        <p14:creationId xmlns:p14="http://schemas.microsoft.com/office/powerpoint/2010/main" val="21456404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customXml" Target="../ink/ink4.xm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30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customXml" Target="../ink/ink5.xml"/><Relationship Id="rId7" Type="http://schemas.openxmlformats.org/officeDocument/2006/relationships/customXml" Target="../ink/ink7.xml"/><Relationship Id="rId12"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customXml" Target="../ink/ink9.xml"/><Relationship Id="rId5" Type="http://schemas.openxmlformats.org/officeDocument/2006/relationships/customXml" Target="../ink/ink6.xml"/><Relationship Id="rId10" Type="http://schemas.openxmlformats.org/officeDocument/2006/relationships/image" Target="../media/image301.png"/><Relationship Id="rId4" Type="http://schemas.openxmlformats.org/officeDocument/2006/relationships/image" Target="../media/image32.png"/><Relationship Id="rId9" Type="http://schemas.openxmlformats.org/officeDocument/2006/relationships/customXml" Target="../ink/ink8.xml"/></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diagramLayout" Target="../diagrams/layout1.xml"/><Relationship Id="rId7" Type="http://schemas.openxmlformats.org/officeDocument/2006/relationships/image" Target="../media/image1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oleObject" Target="../embeddings/oleObject1.bin"/><Relationship Id="rId7" Type="http://schemas.openxmlformats.org/officeDocument/2006/relationships/image" Target="../media/image30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customXml" Target="../ink/ink10.xml"/><Relationship Id="rId5" Type="http://schemas.openxmlformats.org/officeDocument/2006/relationships/image" Target="../media/image40.png"/><Relationship Id="rId4" Type="http://schemas.openxmlformats.org/officeDocument/2006/relationships/image" Target="../media/image39.wmf"/></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3.png"/><Relationship Id="rId4" Type="http://schemas.openxmlformats.org/officeDocument/2006/relationships/image" Target="../media/image42.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4.wmf"/></Relationships>
</file>

<file path=ppt/slides/_rels/slide27.xml.rels><?xml version="1.0" encoding="UTF-8" standalone="yes"?>
<Relationships xmlns="http://schemas.openxmlformats.org/package/2006/relationships"><Relationship Id="rId8" Type="http://schemas.openxmlformats.org/officeDocument/2006/relationships/image" Target="../media/image48.jpeg"/><Relationship Id="rId13" Type="http://schemas.openxmlformats.org/officeDocument/2006/relationships/oleObject" Target="../embeddings/oleObject9.bin"/><Relationship Id="rId3" Type="http://schemas.openxmlformats.org/officeDocument/2006/relationships/oleObject" Target="../embeddings/oleObject4.bin"/><Relationship Id="rId7" Type="http://schemas.openxmlformats.org/officeDocument/2006/relationships/image" Target="../media/image47.jpeg"/><Relationship Id="rId12"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6.wmf"/><Relationship Id="rId11" Type="http://schemas.openxmlformats.org/officeDocument/2006/relationships/oleObject" Target="../embeddings/oleObject7.bin"/><Relationship Id="rId5" Type="http://schemas.openxmlformats.org/officeDocument/2006/relationships/oleObject" Target="../embeddings/oleObject5.bin"/><Relationship Id="rId15" Type="http://schemas.openxmlformats.org/officeDocument/2006/relationships/oleObject" Target="../embeddings/oleObject11.bin"/><Relationship Id="rId10" Type="http://schemas.openxmlformats.org/officeDocument/2006/relationships/oleObject" Target="../embeddings/oleObject6.bin"/><Relationship Id="rId4" Type="http://schemas.openxmlformats.org/officeDocument/2006/relationships/image" Target="../media/image45.emf"/><Relationship Id="rId9" Type="http://schemas.openxmlformats.org/officeDocument/2006/relationships/image" Target="../media/image49.png"/><Relationship Id="rId14" Type="http://schemas.openxmlformats.org/officeDocument/2006/relationships/oleObject" Target="../embeddings/oleObject10.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50.emf"/></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54.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4.png"/><Relationship Id="rId5" Type="http://schemas.openxmlformats.org/officeDocument/2006/relationships/image" Target="../media/image60.png"/><Relationship Id="rId10" Type="http://schemas.openxmlformats.org/officeDocument/2006/relationships/image" Target="../media/image37.png"/><Relationship Id="rId4" Type="http://schemas.openxmlformats.org/officeDocument/2006/relationships/image" Target="../media/image59.png"/><Relationship Id="rId9"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9D1C12-AC9B-E760-1C40-40765D75346E}"/>
              </a:ext>
            </a:extLst>
          </p:cNvPr>
          <p:cNvSpPr txBox="1">
            <a:spLocks/>
          </p:cNvSpPr>
          <p:nvPr/>
        </p:nvSpPr>
        <p:spPr>
          <a:xfrm>
            <a:off x="501338" y="2162220"/>
            <a:ext cx="12191999" cy="15841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a:latin typeface="Times New Roman" panose="02020603050405020304" pitchFamily="18" charset="0"/>
                <a:cs typeface="Times New Roman" panose="02020603050405020304" pitchFamily="18" charset="0"/>
              </a:rPr>
              <a:t>Single Image Lens Flare Removal Using Deep Learning Techniques</a:t>
            </a:r>
          </a:p>
        </p:txBody>
      </p:sp>
      <p:sp>
        <p:nvSpPr>
          <p:cNvPr id="5" name="Subtitle 2">
            <a:extLst>
              <a:ext uri="{FF2B5EF4-FFF2-40B4-BE49-F238E27FC236}">
                <a16:creationId xmlns:a16="http://schemas.microsoft.com/office/drawing/2014/main" id="{8B98E7E6-929A-2DFD-051C-9538DADA708B}"/>
              </a:ext>
            </a:extLst>
          </p:cNvPr>
          <p:cNvSpPr txBox="1">
            <a:spLocks/>
          </p:cNvSpPr>
          <p:nvPr/>
        </p:nvSpPr>
        <p:spPr>
          <a:xfrm>
            <a:off x="3165618" y="3842124"/>
            <a:ext cx="5860761" cy="403843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1">
                <a:latin typeface="Times New Roman" panose="02020603050405020304" pitchFamily="18" charset="0"/>
                <a:cs typeface="Times New Roman" panose="02020603050405020304" pitchFamily="18" charset="0"/>
              </a:rPr>
              <a:t>Amulya Prashant Karkal </a:t>
            </a:r>
            <a:r>
              <a:rPr lang="en-US" sz="2000">
                <a:latin typeface="Times New Roman" panose="02020603050405020304" pitchFamily="18" charset="0"/>
                <a:cs typeface="Times New Roman" panose="02020603050405020304" pitchFamily="18" charset="0"/>
              </a:rPr>
              <a:t>(180929142)</a:t>
            </a:r>
          </a:p>
          <a:p>
            <a:r>
              <a:rPr lang="en-US" sz="2000" b="1">
                <a:latin typeface="Times New Roman" panose="02020603050405020304" pitchFamily="18" charset="0"/>
                <a:cs typeface="Times New Roman" panose="02020603050405020304" pitchFamily="18" charset="0"/>
              </a:rPr>
              <a:t>Aryan James Philip  </a:t>
            </a:r>
            <a:r>
              <a:rPr lang="en-US" sz="2000">
                <a:latin typeface="Times New Roman" panose="02020603050405020304" pitchFamily="18" charset="0"/>
                <a:cs typeface="Times New Roman" panose="02020603050405020304" pitchFamily="18" charset="0"/>
              </a:rPr>
              <a:t>(180929144)</a:t>
            </a:r>
          </a:p>
          <a:p>
            <a:r>
              <a:rPr lang="en-IN" sz="2000" i="1">
                <a:latin typeface="Times New Roman" panose="02020603050405020304" pitchFamily="18" charset="0"/>
                <a:cs typeface="Times New Roman" panose="02020603050405020304" pitchFamily="18" charset="0"/>
              </a:rPr>
              <a:t> Under the guidance of</a:t>
            </a:r>
            <a:endParaRPr lang="en-IN" sz="2000">
              <a:latin typeface="Times New Roman" panose="02020603050405020304" pitchFamily="18" charset="0"/>
              <a:cs typeface="Times New Roman" panose="02020603050405020304" pitchFamily="18" charset="0"/>
            </a:endParaRPr>
          </a:p>
          <a:p>
            <a:r>
              <a:rPr lang="en-IN" sz="2000" b="1">
                <a:latin typeface="Times New Roman" panose="02020603050405020304" pitchFamily="18" charset="0"/>
                <a:cs typeface="Times New Roman" panose="02020603050405020304" pitchFamily="18" charset="0"/>
              </a:rPr>
              <a:t>Dr ASHA C S</a:t>
            </a:r>
            <a:br>
              <a:rPr lang="en-IN" sz="1800">
                <a:latin typeface="Times New Roman" panose="02020603050405020304" pitchFamily="18" charset="0"/>
                <a:cs typeface="Times New Roman" panose="02020603050405020304" pitchFamily="18" charset="0"/>
              </a:rPr>
            </a:br>
            <a:r>
              <a:rPr lang="en-IN" sz="1800" b="1">
                <a:latin typeface="Times New Roman" panose="02020603050405020304" pitchFamily="18" charset="0"/>
                <a:cs typeface="Times New Roman" panose="02020603050405020304" pitchFamily="18" charset="0"/>
              </a:rPr>
              <a:t>Associate Professor </a:t>
            </a:r>
          </a:p>
          <a:p>
            <a:endParaRPr lang="en-US" sz="2000">
              <a:solidFill>
                <a:srgbClr val="FFFFFF"/>
              </a:solidFill>
            </a:endParaRPr>
          </a:p>
        </p:txBody>
      </p:sp>
      <p:pic>
        <p:nvPicPr>
          <p:cNvPr id="6" name="Picture 5">
            <a:extLst>
              <a:ext uri="{FF2B5EF4-FFF2-40B4-BE49-F238E27FC236}">
                <a16:creationId xmlns:a16="http://schemas.microsoft.com/office/drawing/2014/main" id="{DD602717-F9BF-7359-56DD-B630225CE91E}"/>
              </a:ext>
            </a:extLst>
          </p:cNvPr>
          <p:cNvPicPr>
            <a:picLocks noChangeAspect="1"/>
          </p:cNvPicPr>
          <p:nvPr/>
        </p:nvPicPr>
        <p:blipFill>
          <a:blip r:embed="rId2"/>
          <a:stretch>
            <a:fillRect/>
          </a:stretch>
        </p:blipFill>
        <p:spPr>
          <a:xfrm>
            <a:off x="1992440" y="484902"/>
            <a:ext cx="8207119" cy="1084406"/>
          </a:xfrm>
          <a:prstGeom prst="rect">
            <a:avLst/>
          </a:prstGeom>
        </p:spPr>
      </p:pic>
      <p:sp>
        <p:nvSpPr>
          <p:cNvPr id="7" name="TextBox 6">
            <a:extLst>
              <a:ext uri="{FF2B5EF4-FFF2-40B4-BE49-F238E27FC236}">
                <a16:creationId xmlns:a16="http://schemas.microsoft.com/office/drawing/2014/main" id="{F90C8786-22BC-8E46-AAFB-B3293CE40A1B}"/>
              </a:ext>
            </a:extLst>
          </p:cNvPr>
          <p:cNvSpPr txBox="1"/>
          <p:nvPr/>
        </p:nvSpPr>
        <p:spPr>
          <a:xfrm>
            <a:off x="2923402" y="1631305"/>
            <a:ext cx="6345194" cy="530915"/>
          </a:xfrm>
          <a:prstGeom prst="rect">
            <a:avLst/>
          </a:prstGeom>
          <a:noFill/>
        </p:spPr>
        <p:txBody>
          <a:bodyPr wrap="square">
            <a:spAutoFit/>
          </a:bodyPr>
          <a:lstStyle/>
          <a:p>
            <a:pPr algn="l"/>
            <a:endParaRPr lang="en-US" sz="1050" b="0" i="0" u="none" strike="noStrike" baseline="0">
              <a:solidFill>
                <a:srgbClr val="000000"/>
              </a:solidFill>
              <a:latin typeface="Times New Roman" panose="02020603050405020304" pitchFamily="18" charset="0"/>
            </a:endParaRPr>
          </a:p>
          <a:p>
            <a:pPr algn="ctr"/>
            <a:r>
              <a:rPr lang="en-US" sz="1050" b="0" i="0" u="none" strike="noStrike" baseline="0">
                <a:solidFill>
                  <a:srgbClr val="000000"/>
                </a:solidFill>
                <a:latin typeface="Times New Roman" panose="02020603050405020304" pitchFamily="18" charset="0"/>
              </a:rPr>
              <a:t> </a:t>
            </a:r>
            <a:r>
              <a:rPr lang="en-US" sz="1800" b="1" i="0" u="none" strike="noStrike" baseline="0">
                <a:solidFill>
                  <a:srgbClr val="000000"/>
                </a:solidFill>
                <a:latin typeface="Times New Roman" panose="02020603050405020304" pitchFamily="18" charset="0"/>
              </a:rPr>
              <a:t>DEPARTMENT OF MECHATRONICS</a:t>
            </a:r>
            <a:endParaRPr lang="en-US"/>
          </a:p>
        </p:txBody>
      </p:sp>
      <p:sp>
        <p:nvSpPr>
          <p:cNvPr id="8" name="TextBox 7">
            <a:extLst>
              <a:ext uri="{FF2B5EF4-FFF2-40B4-BE49-F238E27FC236}">
                <a16:creationId xmlns:a16="http://schemas.microsoft.com/office/drawing/2014/main" id="{EABAC399-270C-C371-CD21-2E77AA8B98E1}"/>
              </a:ext>
            </a:extLst>
          </p:cNvPr>
          <p:cNvSpPr txBox="1"/>
          <p:nvPr/>
        </p:nvSpPr>
        <p:spPr>
          <a:xfrm>
            <a:off x="3135527" y="3746322"/>
            <a:ext cx="6345194" cy="530915"/>
          </a:xfrm>
          <a:prstGeom prst="rect">
            <a:avLst/>
          </a:prstGeom>
          <a:noFill/>
        </p:spPr>
        <p:txBody>
          <a:bodyPr wrap="square">
            <a:spAutoFit/>
          </a:bodyPr>
          <a:lstStyle/>
          <a:p>
            <a:pPr algn="l"/>
            <a:endParaRPr lang="en-US" sz="1050" b="0" i="0" u="none" strike="noStrike" baseline="0">
              <a:solidFill>
                <a:srgbClr val="000000"/>
              </a:solidFill>
              <a:latin typeface="Times New Roman" panose="02020603050405020304" pitchFamily="18" charset="0"/>
            </a:endParaRPr>
          </a:p>
          <a:p>
            <a:pPr algn="ctr"/>
            <a:r>
              <a:rPr lang="en-US" sz="1050" b="0" i="0" u="none" strike="noStrike" baseline="0">
                <a:solidFill>
                  <a:srgbClr val="000000"/>
                </a:solidFill>
                <a:latin typeface="Times New Roman" panose="02020603050405020304" pitchFamily="18" charset="0"/>
                <a:cs typeface="Times New Roman" panose="02020603050405020304" pitchFamily="18" charset="0"/>
              </a:rPr>
              <a:t> </a:t>
            </a:r>
            <a:r>
              <a:rPr lang="en-US" sz="1800" b="0" i="0" u="none" strike="noStrike" baseline="0" err="1">
                <a:solidFill>
                  <a:srgbClr val="000000"/>
                </a:solidFill>
                <a:latin typeface="Times New Roman" panose="02020603050405020304" pitchFamily="18" charset="0"/>
                <a:cs typeface="Times New Roman" panose="02020603050405020304" pitchFamily="18" charset="0"/>
              </a:rPr>
              <a:t>B.Tech</a:t>
            </a:r>
            <a:r>
              <a:rPr lang="en-US" sz="1800" b="0" i="0" u="none" strike="noStrike" baseline="0">
                <a:solidFill>
                  <a:srgbClr val="000000"/>
                </a:solidFill>
                <a:latin typeface="Times New Roman" panose="02020603050405020304" pitchFamily="18" charset="0"/>
                <a:cs typeface="Times New Roman" panose="02020603050405020304" pitchFamily="18" charset="0"/>
              </a:rPr>
              <a:t> Final Project 2022 Presentation</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504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9E3444-8D4B-8B97-E6CD-9F49784E824A}"/>
              </a:ext>
            </a:extLst>
          </p:cNvPr>
          <p:cNvSpPr>
            <a:spLocks noGrp="1"/>
          </p:cNvSpPr>
          <p:nvPr>
            <p:ph type="title"/>
          </p:nvPr>
        </p:nvSpPr>
        <p:spPr>
          <a:xfrm>
            <a:off x="804672" y="4267832"/>
            <a:ext cx="4805996" cy="1297115"/>
          </a:xfrm>
        </p:spPr>
        <p:txBody>
          <a:bodyPr vert="horz" lIns="91440" tIns="45720" rIns="91440" bIns="45720" rtlCol="0" anchor="t">
            <a:normAutofit/>
          </a:bodyPr>
          <a:lstStyle/>
          <a:p>
            <a:r>
              <a:rPr lang="en-US" sz="4000" b="1" u="sng" kern="1200">
                <a:latin typeface="Times New Roman" panose="02020603050405020304" pitchFamily="18" charset="0"/>
                <a:cs typeface="Times New Roman" panose="02020603050405020304" pitchFamily="18" charset="0"/>
              </a:rPr>
              <a:t>METHODOLOGY</a:t>
            </a:r>
          </a:p>
        </p:txBody>
      </p:sp>
      <p:grpSp>
        <p:nvGrpSpPr>
          <p:cNvPr id="27" name="Group 26">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28" name="Freeform: Shape 27">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Graphic 19" descr="Bar chart">
            <a:extLst>
              <a:ext uri="{FF2B5EF4-FFF2-40B4-BE49-F238E27FC236}">
                <a16:creationId xmlns:a16="http://schemas.microsoft.com/office/drawing/2014/main" id="{63D48C43-0148-327D-0B83-66D23DD378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
        <p:nvSpPr>
          <p:cNvPr id="3" name="Date Placeholder 2">
            <a:extLst>
              <a:ext uri="{FF2B5EF4-FFF2-40B4-BE49-F238E27FC236}">
                <a16:creationId xmlns:a16="http://schemas.microsoft.com/office/drawing/2014/main" id="{8994EB32-C2FB-4A98-A156-B7EC41D17967}"/>
              </a:ext>
            </a:extLst>
          </p:cNvPr>
          <p:cNvSpPr>
            <a:spLocks noGrp="1"/>
          </p:cNvSpPr>
          <p:nvPr>
            <p:ph type="dt" sz="half" idx="10"/>
          </p:nvPr>
        </p:nvSpPr>
        <p:spPr/>
        <p:txBody>
          <a:bodyPr/>
          <a:lstStyle/>
          <a:p>
            <a:r>
              <a:rPr lang="en-US"/>
              <a:t>6/14/2022</a:t>
            </a:r>
          </a:p>
        </p:txBody>
      </p:sp>
      <p:sp>
        <p:nvSpPr>
          <p:cNvPr id="4" name="Footer Placeholder 3">
            <a:extLst>
              <a:ext uri="{FF2B5EF4-FFF2-40B4-BE49-F238E27FC236}">
                <a16:creationId xmlns:a16="http://schemas.microsoft.com/office/drawing/2014/main" id="{58C014B2-08F8-4EB0-9853-FA64C93202CC}"/>
              </a:ext>
            </a:extLst>
          </p:cNvPr>
          <p:cNvSpPr>
            <a:spLocks noGrp="1"/>
          </p:cNvSpPr>
          <p:nvPr>
            <p:ph type="ftr" sz="quarter" idx="11"/>
          </p:nvPr>
        </p:nvSpPr>
        <p:spPr/>
        <p:txBody>
          <a:bodyPr/>
          <a:lstStyle/>
          <a:p>
            <a:r>
              <a:rPr lang="en-US"/>
              <a:t>Dept. of Mechatronics, MIT Manipal</a:t>
            </a:r>
          </a:p>
        </p:txBody>
      </p:sp>
      <p:sp>
        <p:nvSpPr>
          <p:cNvPr id="5" name="Slide Number Placeholder 4">
            <a:extLst>
              <a:ext uri="{FF2B5EF4-FFF2-40B4-BE49-F238E27FC236}">
                <a16:creationId xmlns:a16="http://schemas.microsoft.com/office/drawing/2014/main" id="{B5A1931A-F13F-4BA7-BC75-EC68F4C53A15}"/>
              </a:ext>
            </a:extLst>
          </p:cNvPr>
          <p:cNvSpPr>
            <a:spLocks noGrp="1"/>
          </p:cNvSpPr>
          <p:nvPr>
            <p:ph type="sldNum" sz="quarter" idx="12"/>
          </p:nvPr>
        </p:nvSpPr>
        <p:spPr/>
        <p:txBody>
          <a:bodyPr/>
          <a:lstStyle/>
          <a:p>
            <a:fld id="{D0616022-2DF8-8644-8036-BD5A9B424EBB}" type="slidenum">
              <a:rPr lang="en-US" smtClean="0"/>
              <a:t>10</a:t>
            </a:fld>
            <a:endParaRPr lang="en-US"/>
          </a:p>
        </p:txBody>
      </p:sp>
    </p:spTree>
    <p:extLst>
      <p:ext uri="{BB962C8B-B14F-4D97-AF65-F5344CB8AC3E}">
        <p14:creationId xmlns:p14="http://schemas.microsoft.com/office/powerpoint/2010/main" val="307758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3">
            <a:extLst>
              <a:ext uri="{FF2B5EF4-FFF2-40B4-BE49-F238E27FC236}">
                <a16:creationId xmlns:a16="http://schemas.microsoft.com/office/drawing/2014/main" id="{A0AB0D70-1121-FC19-8968-43077AE4C206}"/>
              </a:ext>
            </a:extLst>
          </p:cNvPr>
          <p:cNvSpPr txBox="1">
            <a:spLocks/>
          </p:cNvSpPr>
          <p:nvPr/>
        </p:nvSpPr>
        <p:spPr>
          <a:xfrm>
            <a:off x="4129881" y="429759"/>
            <a:ext cx="3932237" cy="1600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latin typeface="Times New Roman" panose="02020603050405020304" pitchFamily="18" charset="0"/>
                <a:cs typeface="Times New Roman" panose="02020603050405020304" pitchFamily="18" charset="0"/>
              </a:rPr>
              <a:t>Dataset Collection</a:t>
            </a:r>
          </a:p>
        </p:txBody>
      </p:sp>
      <p:sp>
        <p:nvSpPr>
          <p:cNvPr id="11" name="Text Placeholder 5">
            <a:extLst>
              <a:ext uri="{FF2B5EF4-FFF2-40B4-BE49-F238E27FC236}">
                <a16:creationId xmlns:a16="http://schemas.microsoft.com/office/drawing/2014/main" id="{766DE0A9-6F25-0784-6109-80C8122EC396}"/>
              </a:ext>
            </a:extLst>
          </p:cNvPr>
          <p:cNvSpPr txBox="1">
            <a:spLocks/>
          </p:cNvSpPr>
          <p:nvPr/>
        </p:nvSpPr>
        <p:spPr>
          <a:xfrm>
            <a:off x="839788" y="2057400"/>
            <a:ext cx="3932237" cy="38115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latin typeface="Times New Roman"/>
                <a:cs typeface="Times New Roman"/>
              </a:rPr>
              <a:t>The Dataset was collected using paired synthetic flare and non-flared images. The flares were superimposed on the ground truth using a weighted function. A collection of 11388 images was used, which contained paired images of various flares.</a:t>
            </a:r>
          </a:p>
        </p:txBody>
      </p:sp>
      <p:pic>
        <p:nvPicPr>
          <p:cNvPr id="13" name="Picture 2">
            <a:extLst>
              <a:ext uri="{FF2B5EF4-FFF2-40B4-BE49-F238E27FC236}">
                <a16:creationId xmlns:a16="http://schemas.microsoft.com/office/drawing/2014/main" id="{FC357567-A889-A32D-91C1-D829C6A79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6901" y="2169486"/>
            <a:ext cx="7143750" cy="23812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C57E832-B283-638E-AA16-D28C0323759A}"/>
              </a:ext>
            </a:extLst>
          </p:cNvPr>
          <p:cNvSpPr txBox="1"/>
          <p:nvPr/>
        </p:nvSpPr>
        <p:spPr>
          <a:xfrm>
            <a:off x="5311291" y="4981810"/>
            <a:ext cx="6094970" cy="646331"/>
          </a:xfrm>
          <a:prstGeom prst="rect">
            <a:avLst/>
          </a:prstGeom>
          <a:noFill/>
        </p:spPr>
        <p:txBody>
          <a:bodyPr wrap="square">
            <a:spAutoFit/>
          </a:bodyPr>
          <a:lstStyle/>
          <a:p>
            <a:pPr algn="ctr"/>
            <a:r>
              <a:rPr lang="en-US" b="0" i="0" u="none" strike="noStrike">
                <a:solidFill>
                  <a:srgbClr val="000000"/>
                </a:solidFill>
                <a:effectLst/>
                <a:latin typeface="Times New Roman" panose="02020603050405020304" pitchFamily="18" charset="0"/>
                <a:cs typeface="Times New Roman" panose="02020603050405020304" pitchFamily="18" charset="0"/>
              </a:rPr>
              <a:t>Fig </a:t>
            </a:r>
            <a:r>
              <a:rPr lang="en-US">
                <a:solidFill>
                  <a:srgbClr val="000000"/>
                </a:solidFill>
                <a:latin typeface="Times New Roman" panose="02020603050405020304" pitchFamily="18" charset="0"/>
                <a:cs typeface="Times New Roman" panose="02020603050405020304" pitchFamily="18" charset="0"/>
              </a:rPr>
              <a:t>6</a:t>
            </a:r>
            <a:r>
              <a:rPr lang="en-US" b="0" i="0" u="none" strike="noStrike">
                <a:solidFill>
                  <a:srgbClr val="000000"/>
                </a:solidFill>
                <a:effectLst/>
                <a:latin typeface="Times New Roman" panose="02020603050405020304" pitchFamily="18" charset="0"/>
                <a:cs typeface="Times New Roman" panose="02020603050405020304" pitchFamily="18" charset="0"/>
              </a:rPr>
              <a:t>: Flare pre-sets are superimposed on ground truth images to give flared images. This was done for 11388 images.</a:t>
            </a:r>
            <a:r>
              <a:rPr lang="en-US" b="0" i="0">
                <a:solidFill>
                  <a:srgbClr val="000000"/>
                </a:solidFill>
                <a:effectLst/>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1DE65F4B-D9C0-45BD-83BE-B131340CBBB0}"/>
              </a:ext>
            </a:extLst>
          </p:cNvPr>
          <p:cNvSpPr>
            <a:spLocks noGrp="1"/>
          </p:cNvSpPr>
          <p:nvPr>
            <p:ph type="dt" sz="half" idx="10"/>
          </p:nvPr>
        </p:nvSpPr>
        <p:spPr/>
        <p:txBody>
          <a:bodyPr/>
          <a:lstStyle/>
          <a:p>
            <a:r>
              <a:rPr lang="en-US"/>
              <a:t>6/14/2022</a:t>
            </a:r>
          </a:p>
        </p:txBody>
      </p:sp>
      <p:sp>
        <p:nvSpPr>
          <p:cNvPr id="3" name="Footer Placeholder 2">
            <a:extLst>
              <a:ext uri="{FF2B5EF4-FFF2-40B4-BE49-F238E27FC236}">
                <a16:creationId xmlns:a16="http://schemas.microsoft.com/office/drawing/2014/main" id="{FF057034-871F-46C9-919A-A5E1A3A1C184}"/>
              </a:ext>
            </a:extLst>
          </p:cNvPr>
          <p:cNvSpPr>
            <a:spLocks noGrp="1"/>
          </p:cNvSpPr>
          <p:nvPr>
            <p:ph type="ftr" sz="quarter" idx="11"/>
          </p:nvPr>
        </p:nvSpPr>
        <p:spPr/>
        <p:txBody>
          <a:bodyPr/>
          <a:lstStyle/>
          <a:p>
            <a:r>
              <a:rPr lang="en-US"/>
              <a:t>Dept. of Mechatronics, MIT Manipal</a:t>
            </a:r>
          </a:p>
        </p:txBody>
      </p:sp>
      <p:sp>
        <p:nvSpPr>
          <p:cNvPr id="4" name="Slide Number Placeholder 3">
            <a:extLst>
              <a:ext uri="{FF2B5EF4-FFF2-40B4-BE49-F238E27FC236}">
                <a16:creationId xmlns:a16="http://schemas.microsoft.com/office/drawing/2014/main" id="{FAE59CED-84A2-44E5-A89B-2AC52B32D33A}"/>
              </a:ext>
            </a:extLst>
          </p:cNvPr>
          <p:cNvSpPr>
            <a:spLocks noGrp="1"/>
          </p:cNvSpPr>
          <p:nvPr>
            <p:ph type="sldNum" sz="quarter" idx="12"/>
          </p:nvPr>
        </p:nvSpPr>
        <p:spPr/>
        <p:txBody>
          <a:bodyPr/>
          <a:lstStyle/>
          <a:p>
            <a:fld id="{D0616022-2DF8-8644-8036-BD5A9B424EBB}" type="slidenum">
              <a:rPr lang="en-US" smtClean="0"/>
              <a:t>11</a:t>
            </a:fld>
            <a:endParaRPr lang="en-US"/>
          </a:p>
        </p:txBody>
      </p:sp>
    </p:spTree>
    <p:extLst>
      <p:ext uri="{BB962C8B-B14F-4D97-AF65-F5344CB8AC3E}">
        <p14:creationId xmlns:p14="http://schemas.microsoft.com/office/powerpoint/2010/main" val="295555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Content Placeholder 4" descr="Text&#10;&#10;Description automatically generated">
            <a:extLst>
              <a:ext uri="{FF2B5EF4-FFF2-40B4-BE49-F238E27FC236}">
                <a16:creationId xmlns:a16="http://schemas.microsoft.com/office/drawing/2014/main" id="{6668AA88-4F8B-E857-6354-D5EBB4E30D3C}"/>
              </a:ext>
            </a:extLst>
          </p:cNvPr>
          <p:cNvPicPr>
            <a:picLocks noChangeAspect="1"/>
          </p:cNvPicPr>
          <p:nvPr/>
        </p:nvPicPr>
        <p:blipFill>
          <a:blip r:embed="rId2"/>
          <a:stretch>
            <a:fillRect/>
          </a:stretch>
        </p:blipFill>
        <p:spPr>
          <a:xfrm>
            <a:off x="4794423" y="472559"/>
            <a:ext cx="7203989" cy="5635525"/>
          </a:xfrm>
          <a:prstGeom prst="rect">
            <a:avLst/>
          </a:prstGeom>
        </p:spPr>
      </p:pic>
      <p:sp>
        <p:nvSpPr>
          <p:cNvPr id="11" name="TextBox 10">
            <a:extLst>
              <a:ext uri="{FF2B5EF4-FFF2-40B4-BE49-F238E27FC236}">
                <a16:creationId xmlns:a16="http://schemas.microsoft.com/office/drawing/2014/main" id="{9F20332F-1A22-9EA6-8EBE-D8B8A2365202}"/>
              </a:ext>
            </a:extLst>
          </p:cNvPr>
          <p:cNvSpPr txBox="1"/>
          <p:nvPr/>
        </p:nvSpPr>
        <p:spPr>
          <a:xfrm>
            <a:off x="506484" y="798494"/>
            <a:ext cx="3978876" cy="5262979"/>
          </a:xfrm>
          <a:prstGeom prst="rect">
            <a:avLst/>
          </a:prstGeom>
          <a:noFill/>
        </p:spPr>
        <p:txBody>
          <a:bodyPr wrap="square" lIns="91440" tIns="45720" rIns="91440" bIns="45720" rtlCol="0" anchor="t">
            <a:spAutoFit/>
          </a:bodyPr>
          <a:lstStyle/>
          <a:p>
            <a:r>
              <a:rPr lang="en-US" sz="2800">
                <a:latin typeface="Times New Roman"/>
                <a:cs typeface="Times New Roman"/>
              </a:rPr>
              <a:t>This Code was used to extract flares from an mp4 video consisting of different types of solar flares. Flares in every 10 frames were collected and were further annotated. The images were then resized to 1024x1024 and stored for further processing. These are the flare presets. </a:t>
            </a:r>
            <a:endParaRPr lang="en-US" sz="2000"/>
          </a:p>
        </p:txBody>
      </p:sp>
      <p:sp>
        <p:nvSpPr>
          <p:cNvPr id="13" name="TextBox 12">
            <a:extLst>
              <a:ext uri="{FF2B5EF4-FFF2-40B4-BE49-F238E27FC236}">
                <a16:creationId xmlns:a16="http://schemas.microsoft.com/office/drawing/2014/main" id="{2168E1C3-F67F-A792-AFEF-DEF3A21E9354}"/>
              </a:ext>
            </a:extLst>
          </p:cNvPr>
          <p:cNvSpPr txBox="1"/>
          <p:nvPr/>
        </p:nvSpPr>
        <p:spPr>
          <a:xfrm>
            <a:off x="6478024" y="6133253"/>
            <a:ext cx="3964674"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Fig 7: Code snippet for flare extraction</a:t>
            </a:r>
          </a:p>
        </p:txBody>
      </p:sp>
      <p:sp>
        <p:nvSpPr>
          <p:cNvPr id="2" name="Date Placeholder 1">
            <a:extLst>
              <a:ext uri="{FF2B5EF4-FFF2-40B4-BE49-F238E27FC236}">
                <a16:creationId xmlns:a16="http://schemas.microsoft.com/office/drawing/2014/main" id="{C70327E9-349D-4B05-B0B5-0A90256DCAC6}"/>
              </a:ext>
            </a:extLst>
          </p:cNvPr>
          <p:cNvSpPr>
            <a:spLocks noGrp="1"/>
          </p:cNvSpPr>
          <p:nvPr>
            <p:ph type="dt" sz="half" idx="10"/>
          </p:nvPr>
        </p:nvSpPr>
        <p:spPr/>
        <p:txBody>
          <a:bodyPr/>
          <a:lstStyle/>
          <a:p>
            <a:r>
              <a:rPr lang="en-US"/>
              <a:t>6/14/2022</a:t>
            </a:r>
          </a:p>
        </p:txBody>
      </p:sp>
      <p:sp>
        <p:nvSpPr>
          <p:cNvPr id="3" name="Footer Placeholder 2">
            <a:extLst>
              <a:ext uri="{FF2B5EF4-FFF2-40B4-BE49-F238E27FC236}">
                <a16:creationId xmlns:a16="http://schemas.microsoft.com/office/drawing/2014/main" id="{BB023AD8-AADE-48AB-9147-96BC539C9507}"/>
              </a:ext>
            </a:extLst>
          </p:cNvPr>
          <p:cNvSpPr>
            <a:spLocks noGrp="1"/>
          </p:cNvSpPr>
          <p:nvPr>
            <p:ph type="ftr" sz="quarter" idx="11"/>
          </p:nvPr>
        </p:nvSpPr>
        <p:spPr/>
        <p:txBody>
          <a:bodyPr/>
          <a:lstStyle/>
          <a:p>
            <a:r>
              <a:rPr lang="en-US"/>
              <a:t>Dept. of Mechatronics, MIT Manipal</a:t>
            </a:r>
          </a:p>
        </p:txBody>
      </p:sp>
      <p:sp>
        <p:nvSpPr>
          <p:cNvPr id="4" name="Slide Number Placeholder 3">
            <a:extLst>
              <a:ext uri="{FF2B5EF4-FFF2-40B4-BE49-F238E27FC236}">
                <a16:creationId xmlns:a16="http://schemas.microsoft.com/office/drawing/2014/main" id="{61E768E7-1769-4A63-8E9D-93900D1F7696}"/>
              </a:ext>
            </a:extLst>
          </p:cNvPr>
          <p:cNvSpPr>
            <a:spLocks noGrp="1"/>
          </p:cNvSpPr>
          <p:nvPr>
            <p:ph type="sldNum" sz="quarter" idx="12"/>
          </p:nvPr>
        </p:nvSpPr>
        <p:spPr/>
        <p:txBody>
          <a:bodyPr/>
          <a:lstStyle/>
          <a:p>
            <a:fld id="{D0616022-2DF8-8644-8036-BD5A9B424EBB}" type="slidenum">
              <a:rPr lang="en-US" smtClean="0"/>
              <a:t>12</a:t>
            </a:fld>
            <a:endParaRPr lang="en-US"/>
          </a:p>
        </p:txBody>
      </p:sp>
    </p:spTree>
    <p:extLst>
      <p:ext uri="{BB962C8B-B14F-4D97-AF65-F5344CB8AC3E}">
        <p14:creationId xmlns:p14="http://schemas.microsoft.com/office/powerpoint/2010/main" val="303664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Text&#10;&#10;Description automatically generated">
            <a:extLst>
              <a:ext uri="{FF2B5EF4-FFF2-40B4-BE49-F238E27FC236}">
                <a16:creationId xmlns:a16="http://schemas.microsoft.com/office/drawing/2014/main" id="{07E14A3D-668F-B7EB-5FCA-4276BE4BBADA}"/>
              </a:ext>
            </a:extLst>
          </p:cNvPr>
          <p:cNvPicPr>
            <a:picLocks noChangeAspect="1"/>
          </p:cNvPicPr>
          <p:nvPr/>
        </p:nvPicPr>
        <p:blipFill>
          <a:blip r:embed="rId2"/>
          <a:stretch>
            <a:fillRect/>
          </a:stretch>
        </p:blipFill>
        <p:spPr>
          <a:xfrm>
            <a:off x="4744995" y="556054"/>
            <a:ext cx="7292455" cy="5548184"/>
          </a:xfrm>
          <a:prstGeom prst="rect">
            <a:avLst/>
          </a:prstGeom>
        </p:spPr>
      </p:pic>
      <p:sp>
        <p:nvSpPr>
          <p:cNvPr id="11" name="TextBox 10">
            <a:extLst>
              <a:ext uri="{FF2B5EF4-FFF2-40B4-BE49-F238E27FC236}">
                <a16:creationId xmlns:a16="http://schemas.microsoft.com/office/drawing/2014/main" id="{C6CEE684-5ECC-7CCA-E4D3-9819E6D0846D}"/>
              </a:ext>
            </a:extLst>
          </p:cNvPr>
          <p:cNvSpPr txBox="1"/>
          <p:nvPr/>
        </p:nvSpPr>
        <p:spPr>
          <a:xfrm>
            <a:off x="674833" y="851657"/>
            <a:ext cx="3978876" cy="4832092"/>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This Code was used to superimpose the flare presets and the ground-truth image using a weighted function to prevent the flare from being overexposed. The images are then resized and stored as masks or synthetically generated flared images.</a:t>
            </a:r>
          </a:p>
        </p:txBody>
      </p:sp>
      <p:sp>
        <p:nvSpPr>
          <p:cNvPr id="15" name="TextBox 14">
            <a:extLst>
              <a:ext uri="{FF2B5EF4-FFF2-40B4-BE49-F238E27FC236}">
                <a16:creationId xmlns:a16="http://schemas.microsoft.com/office/drawing/2014/main" id="{584A38E3-7883-A3B8-2E0D-C384B15E0DFE}"/>
              </a:ext>
            </a:extLst>
          </p:cNvPr>
          <p:cNvSpPr txBox="1"/>
          <p:nvPr/>
        </p:nvSpPr>
        <p:spPr>
          <a:xfrm>
            <a:off x="5948089" y="6170745"/>
            <a:ext cx="4886266"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Fig 8: Code snippet for flare superimposition</a:t>
            </a:r>
          </a:p>
        </p:txBody>
      </p:sp>
      <p:sp>
        <p:nvSpPr>
          <p:cNvPr id="2" name="Date Placeholder 1">
            <a:extLst>
              <a:ext uri="{FF2B5EF4-FFF2-40B4-BE49-F238E27FC236}">
                <a16:creationId xmlns:a16="http://schemas.microsoft.com/office/drawing/2014/main" id="{64077DC9-2F22-45BA-B725-AFB7C493E0BA}"/>
              </a:ext>
            </a:extLst>
          </p:cNvPr>
          <p:cNvSpPr>
            <a:spLocks noGrp="1"/>
          </p:cNvSpPr>
          <p:nvPr>
            <p:ph type="dt" sz="half" idx="10"/>
          </p:nvPr>
        </p:nvSpPr>
        <p:spPr/>
        <p:txBody>
          <a:bodyPr/>
          <a:lstStyle/>
          <a:p>
            <a:r>
              <a:rPr lang="en-US"/>
              <a:t>6/14/2022</a:t>
            </a:r>
          </a:p>
        </p:txBody>
      </p:sp>
      <p:sp>
        <p:nvSpPr>
          <p:cNvPr id="3" name="Footer Placeholder 2">
            <a:extLst>
              <a:ext uri="{FF2B5EF4-FFF2-40B4-BE49-F238E27FC236}">
                <a16:creationId xmlns:a16="http://schemas.microsoft.com/office/drawing/2014/main" id="{D83DA6F8-F8A2-4B80-9D78-DDD941704357}"/>
              </a:ext>
            </a:extLst>
          </p:cNvPr>
          <p:cNvSpPr>
            <a:spLocks noGrp="1"/>
          </p:cNvSpPr>
          <p:nvPr>
            <p:ph type="ftr" sz="quarter" idx="11"/>
          </p:nvPr>
        </p:nvSpPr>
        <p:spPr/>
        <p:txBody>
          <a:bodyPr/>
          <a:lstStyle/>
          <a:p>
            <a:r>
              <a:rPr lang="en-US"/>
              <a:t>Dept. of Mechatronics, MIT Manipal</a:t>
            </a:r>
          </a:p>
        </p:txBody>
      </p:sp>
      <p:sp>
        <p:nvSpPr>
          <p:cNvPr id="4" name="Slide Number Placeholder 3">
            <a:extLst>
              <a:ext uri="{FF2B5EF4-FFF2-40B4-BE49-F238E27FC236}">
                <a16:creationId xmlns:a16="http://schemas.microsoft.com/office/drawing/2014/main" id="{23AC5DBC-985F-4BEA-B038-DA7C2E17CB7D}"/>
              </a:ext>
            </a:extLst>
          </p:cNvPr>
          <p:cNvSpPr>
            <a:spLocks noGrp="1"/>
          </p:cNvSpPr>
          <p:nvPr>
            <p:ph type="sldNum" sz="quarter" idx="12"/>
          </p:nvPr>
        </p:nvSpPr>
        <p:spPr/>
        <p:txBody>
          <a:bodyPr/>
          <a:lstStyle/>
          <a:p>
            <a:fld id="{D0616022-2DF8-8644-8036-BD5A9B424EBB}" type="slidenum">
              <a:rPr lang="en-US" smtClean="0"/>
              <a:t>13</a:t>
            </a:fld>
            <a:endParaRPr lang="en-US"/>
          </a:p>
        </p:txBody>
      </p:sp>
    </p:spTree>
    <p:extLst>
      <p:ext uri="{BB962C8B-B14F-4D97-AF65-F5344CB8AC3E}">
        <p14:creationId xmlns:p14="http://schemas.microsoft.com/office/powerpoint/2010/main" val="173762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C9B3BC9D-08E9-315C-973B-5BF91FEF609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Times New Roman" panose="02020603050405020304" pitchFamily="18" charset="0"/>
                <a:cs typeface="Times New Roman" panose="02020603050405020304" pitchFamily="18" charset="0"/>
              </a:rPr>
              <a:t>Data Loader </a:t>
            </a:r>
          </a:p>
        </p:txBody>
      </p:sp>
      <p:sp>
        <p:nvSpPr>
          <p:cNvPr id="11" name="Content Placeholder 2">
            <a:extLst>
              <a:ext uri="{FF2B5EF4-FFF2-40B4-BE49-F238E27FC236}">
                <a16:creationId xmlns:a16="http://schemas.microsoft.com/office/drawing/2014/main" id="{C8B232BC-A603-8E80-09BD-6DD0786FAA9F}"/>
              </a:ext>
            </a:extLst>
          </p:cNvPr>
          <p:cNvSpPr txBox="1">
            <a:spLocks/>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Times New Roman"/>
                <a:cs typeface="Times New Roman"/>
              </a:rPr>
              <a:t>The Images were loaded into pairs with the flare and corresponding ground truth image stored in a dictionary. </a:t>
            </a:r>
            <a:endParaRPr lang="en-US">
              <a:latin typeface="Times New Roman" panose="02020603050405020304" pitchFamily="18" charset="0"/>
              <a:cs typeface="Times New Roman" panose="02020603050405020304" pitchFamily="18" charset="0"/>
            </a:endParaRPr>
          </a:p>
          <a:p>
            <a:r>
              <a:rPr lang="en-US">
                <a:latin typeface="Times New Roman"/>
                <a:cs typeface="Times New Roman"/>
              </a:rPr>
              <a:t>To create a method to easily load the images into the model,  a </a:t>
            </a:r>
            <a:r>
              <a:rPr lang="en-US">
                <a:latin typeface="Times New Roman"/>
                <a:ea typeface="+mn-lt"/>
                <a:cs typeface="+mn-lt"/>
              </a:rPr>
              <a:t>torch Dataset was used.</a:t>
            </a:r>
          </a:p>
          <a:p>
            <a:r>
              <a:rPr lang="en-US">
                <a:latin typeface="Times New Roman"/>
                <a:cs typeface="Times New Roman"/>
              </a:rPr>
              <a:t>Transformations like resized crop, jitter, and normalizing of each channel were done to augment the dataset. </a:t>
            </a:r>
            <a:endParaRPr lang="en-US">
              <a:latin typeface="Times New Roman" panose="02020603050405020304" pitchFamily="18" charset="0"/>
              <a:cs typeface="Times New Roman" panose="02020603050405020304" pitchFamily="18" charset="0"/>
            </a:endParaRPr>
          </a:p>
          <a:p>
            <a:r>
              <a:rPr lang="en-US">
                <a:latin typeface="Times New Roman"/>
                <a:cs typeface="Times New Roman"/>
              </a:rPr>
              <a:t>A batch size of 4 was used along with images with dimensions:</a:t>
            </a:r>
            <a:endParaRPr lang="en-US">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a:latin typeface="Times New Roman"/>
                <a:cs typeface="Times New Roman"/>
              </a:rPr>
              <a:t>(4,256,256,3).</a:t>
            </a:r>
          </a:p>
          <a:p>
            <a:endParaRPr lang="en-US">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85636FC2-C3C5-4990-B633-CE14B968AD5B}"/>
              </a:ext>
            </a:extLst>
          </p:cNvPr>
          <p:cNvSpPr>
            <a:spLocks noGrp="1"/>
          </p:cNvSpPr>
          <p:nvPr>
            <p:ph type="dt" sz="half" idx="10"/>
          </p:nvPr>
        </p:nvSpPr>
        <p:spPr/>
        <p:txBody>
          <a:bodyPr/>
          <a:lstStyle/>
          <a:p>
            <a:r>
              <a:rPr lang="en-US"/>
              <a:t>6/14/2022</a:t>
            </a:r>
          </a:p>
        </p:txBody>
      </p:sp>
      <p:sp>
        <p:nvSpPr>
          <p:cNvPr id="3" name="Footer Placeholder 2">
            <a:extLst>
              <a:ext uri="{FF2B5EF4-FFF2-40B4-BE49-F238E27FC236}">
                <a16:creationId xmlns:a16="http://schemas.microsoft.com/office/drawing/2014/main" id="{7D295302-88CE-4728-9013-05178738C48C}"/>
              </a:ext>
            </a:extLst>
          </p:cNvPr>
          <p:cNvSpPr>
            <a:spLocks noGrp="1"/>
          </p:cNvSpPr>
          <p:nvPr>
            <p:ph type="ftr" sz="quarter" idx="11"/>
          </p:nvPr>
        </p:nvSpPr>
        <p:spPr/>
        <p:txBody>
          <a:bodyPr/>
          <a:lstStyle/>
          <a:p>
            <a:r>
              <a:rPr lang="en-US"/>
              <a:t>Dept. of Mechatronics, MIT Manipal</a:t>
            </a:r>
          </a:p>
        </p:txBody>
      </p:sp>
      <p:sp>
        <p:nvSpPr>
          <p:cNvPr id="4" name="Slide Number Placeholder 3">
            <a:extLst>
              <a:ext uri="{FF2B5EF4-FFF2-40B4-BE49-F238E27FC236}">
                <a16:creationId xmlns:a16="http://schemas.microsoft.com/office/drawing/2014/main" id="{3275738C-5B19-4D50-8F0C-28FC84FC5FA5}"/>
              </a:ext>
            </a:extLst>
          </p:cNvPr>
          <p:cNvSpPr>
            <a:spLocks noGrp="1"/>
          </p:cNvSpPr>
          <p:nvPr>
            <p:ph type="sldNum" sz="quarter" idx="12"/>
          </p:nvPr>
        </p:nvSpPr>
        <p:spPr/>
        <p:txBody>
          <a:bodyPr/>
          <a:lstStyle/>
          <a:p>
            <a:fld id="{D0616022-2DF8-8644-8036-BD5A9B424EBB}" type="slidenum">
              <a:rPr lang="en-US" smtClean="0"/>
              <a:t>14</a:t>
            </a:fld>
            <a:endParaRPr lang="en-US"/>
          </a:p>
        </p:txBody>
      </p:sp>
    </p:spTree>
    <p:extLst>
      <p:ext uri="{BB962C8B-B14F-4D97-AF65-F5344CB8AC3E}">
        <p14:creationId xmlns:p14="http://schemas.microsoft.com/office/powerpoint/2010/main" val="289285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1D174B6D-009E-08C5-1C8D-6CBDBDA54812}"/>
              </a:ext>
            </a:extLst>
          </p:cNvPr>
          <p:cNvSpPr txBox="1">
            <a:spLocks/>
          </p:cNvSpPr>
          <p:nvPr/>
        </p:nvSpPr>
        <p:spPr>
          <a:xfrm>
            <a:off x="839788" y="457200"/>
            <a:ext cx="4697412" cy="1600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Times New Roman" panose="02020603050405020304" pitchFamily="18" charset="0"/>
                <a:cs typeface="Times New Roman" panose="02020603050405020304" pitchFamily="18" charset="0"/>
              </a:rPr>
              <a:t>Feature Extractor</a:t>
            </a:r>
          </a:p>
        </p:txBody>
      </p:sp>
      <p:pic>
        <p:nvPicPr>
          <p:cNvPr id="11" name="Content Placeholder 5" descr="Graphical user interface, application, website&#10;&#10;Description automatically generated">
            <a:extLst>
              <a:ext uri="{FF2B5EF4-FFF2-40B4-BE49-F238E27FC236}">
                <a16:creationId xmlns:a16="http://schemas.microsoft.com/office/drawing/2014/main" id="{DEA080CD-40DB-7CAF-0F7F-DC0CF039A830}"/>
              </a:ext>
            </a:extLst>
          </p:cNvPr>
          <p:cNvPicPr>
            <a:picLocks noChangeAspect="1"/>
          </p:cNvPicPr>
          <p:nvPr/>
        </p:nvPicPr>
        <p:blipFill>
          <a:blip r:embed="rId2"/>
          <a:stretch>
            <a:fillRect/>
          </a:stretch>
        </p:blipFill>
        <p:spPr>
          <a:xfrm>
            <a:off x="6096000" y="265764"/>
            <a:ext cx="4697412" cy="5340041"/>
          </a:xfrm>
          <a:prstGeom prst="rect">
            <a:avLst/>
          </a:prstGeom>
        </p:spPr>
      </p:pic>
      <p:sp>
        <p:nvSpPr>
          <p:cNvPr id="13" name="Text Placeholder 3">
            <a:extLst>
              <a:ext uri="{FF2B5EF4-FFF2-40B4-BE49-F238E27FC236}">
                <a16:creationId xmlns:a16="http://schemas.microsoft.com/office/drawing/2014/main" id="{392C58EB-5EA5-7079-E3E1-2F07C73480BE}"/>
              </a:ext>
            </a:extLst>
          </p:cNvPr>
          <p:cNvSpPr txBox="1">
            <a:spLocks/>
          </p:cNvSpPr>
          <p:nvPr/>
        </p:nvSpPr>
        <p:spPr>
          <a:xfrm>
            <a:off x="839788" y="2057400"/>
            <a:ext cx="4697412" cy="381158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Times New Roman" panose="02020603050405020304" pitchFamily="18" charset="0"/>
                <a:cs typeface="Times New Roman" panose="02020603050405020304" pitchFamily="18" charset="0"/>
              </a:rPr>
              <a:t>A feature extractor is essential to build the reconstruction loss used in the </a:t>
            </a:r>
            <a:r>
              <a:rPr lang="en-IN">
                <a:latin typeface="Times New Roman" panose="02020603050405020304" pitchFamily="18" charset="0"/>
                <a:cs typeface="Times New Roman" panose="02020603050405020304" pitchFamily="18" charset="0"/>
              </a:rPr>
              <a:t>Generative Adversarial Networks</a:t>
            </a:r>
            <a:r>
              <a:rPr lang="en-IN" sz="3200"/>
              <a:t>(</a:t>
            </a:r>
            <a:r>
              <a:rPr lang="en-US">
                <a:latin typeface="Times New Roman" panose="02020603050405020304" pitchFamily="18" charset="0"/>
                <a:cs typeface="Times New Roman" panose="02020603050405020304" pitchFamily="18" charset="0"/>
              </a:rPr>
              <a:t>GAN) for flare removal. We need to test a variety of Deep Convolutional Neural Networks (DCNN) to decide which feature extractor works best. </a:t>
            </a:r>
          </a:p>
        </p:txBody>
      </p:sp>
      <p:sp>
        <p:nvSpPr>
          <p:cNvPr id="15" name="TextBox 14">
            <a:extLst>
              <a:ext uri="{FF2B5EF4-FFF2-40B4-BE49-F238E27FC236}">
                <a16:creationId xmlns:a16="http://schemas.microsoft.com/office/drawing/2014/main" id="{0E5E825C-D00C-DD15-50BC-91E09FD7F159}"/>
              </a:ext>
            </a:extLst>
          </p:cNvPr>
          <p:cNvSpPr txBox="1"/>
          <p:nvPr/>
        </p:nvSpPr>
        <p:spPr>
          <a:xfrm>
            <a:off x="4911009" y="5668906"/>
            <a:ext cx="7280992" cy="923330"/>
          </a:xfrm>
          <a:prstGeom prst="rect">
            <a:avLst/>
          </a:prstGeom>
          <a:noFill/>
        </p:spPr>
        <p:txBody>
          <a:bodyPr wrap="square">
            <a:spAutoFit/>
          </a:bodyPr>
          <a:lstStyle/>
          <a:p>
            <a:pPr algn="ctr"/>
            <a:r>
              <a:rPr lang="en-US" b="0" i="0" u="none" strike="noStrike">
                <a:solidFill>
                  <a:srgbClr val="000000"/>
                </a:solidFill>
                <a:effectLst/>
                <a:latin typeface="Times New Roman" panose="02020603050405020304" pitchFamily="18" charset="0"/>
                <a:cs typeface="Times New Roman" panose="02020603050405020304" pitchFamily="18" charset="0"/>
              </a:rPr>
              <a:t>Fig </a:t>
            </a:r>
            <a:r>
              <a:rPr lang="en-US">
                <a:solidFill>
                  <a:srgbClr val="000000"/>
                </a:solidFill>
                <a:latin typeface="Times New Roman" panose="02020603050405020304" pitchFamily="18" charset="0"/>
                <a:cs typeface="Times New Roman" panose="02020603050405020304" pitchFamily="18" charset="0"/>
              </a:rPr>
              <a:t>9</a:t>
            </a:r>
            <a:r>
              <a:rPr lang="en-US" b="0" i="0" u="none" strike="noStrike">
                <a:solidFill>
                  <a:srgbClr val="000000"/>
                </a:solidFill>
                <a:effectLst/>
                <a:latin typeface="Times New Roman" panose="02020603050405020304" pitchFamily="18" charset="0"/>
                <a:cs typeface="Times New Roman" panose="02020603050405020304" pitchFamily="18" charset="0"/>
              </a:rPr>
              <a:t>: Features from flared images were extracted and will be used to build the reconstruction loss for flare extraction.</a:t>
            </a:r>
            <a:r>
              <a:rPr lang="en-US" b="0" i="0">
                <a:solidFill>
                  <a:srgbClr val="000000"/>
                </a:solidFill>
                <a:effectLst/>
                <a:latin typeface="Times New Roman" panose="02020603050405020304" pitchFamily="18" charset="0"/>
                <a:cs typeface="Times New Roman" panose="02020603050405020304" pitchFamily="18" charset="0"/>
              </a:rPr>
              <a:t>​ This heatmap is extracted from a dataset from flared and non-flared images.</a:t>
            </a:r>
            <a:endParaRPr lang="en-US">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E06FBA7A-7CE7-4F9D-8617-7BDD66EA935F}"/>
              </a:ext>
            </a:extLst>
          </p:cNvPr>
          <p:cNvSpPr>
            <a:spLocks noGrp="1"/>
          </p:cNvSpPr>
          <p:nvPr>
            <p:ph type="dt" sz="half" idx="10"/>
          </p:nvPr>
        </p:nvSpPr>
        <p:spPr/>
        <p:txBody>
          <a:bodyPr/>
          <a:lstStyle/>
          <a:p>
            <a:r>
              <a:rPr lang="en-US"/>
              <a:t>6/14/2022</a:t>
            </a:r>
          </a:p>
        </p:txBody>
      </p:sp>
      <p:sp>
        <p:nvSpPr>
          <p:cNvPr id="3" name="Footer Placeholder 2">
            <a:extLst>
              <a:ext uri="{FF2B5EF4-FFF2-40B4-BE49-F238E27FC236}">
                <a16:creationId xmlns:a16="http://schemas.microsoft.com/office/drawing/2014/main" id="{4AB5F9E4-CF07-4021-8B6B-81800F804EF5}"/>
              </a:ext>
            </a:extLst>
          </p:cNvPr>
          <p:cNvSpPr>
            <a:spLocks noGrp="1"/>
          </p:cNvSpPr>
          <p:nvPr>
            <p:ph type="ftr" sz="quarter" idx="11"/>
          </p:nvPr>
        </p:nvSpPr>
        <p:spPr>
          <a:xfrm>
            <a:off x="3761509" y="6494895"/>
            <a:ext cx="4114800" cy="365125"/>
          </a:xfrm>
        </p:spPr>
        <p:txBody>
          <a:bodyPr/>
          <a:lstStyle/>
          <a:p>
            <a:r>
              <a:rPr lang="en-US"/>
              <a:t>Dept. of Mechatronics, MIT Manipal</a:t>
            </a:r>
          </a:p>
        </p:txBody>
      </p:sp>
      <p:sp>
        <p:nvSpPr>
          <p:cNvPr id="4" name="Slide Number Placeholder 3">
            <a:extLst>
              <a:ext uri="{FF2B5EF4-FFF2-40B4-BE49-F238E27FC236}">
                <a16:creationId xmlns:a16="http://schemas.microsoft.com/office/drawing/2014/main" id="{2A114819-FD0F-474A-88E0-A94D08069A7D}"/>
              </a:ext>
            </a:extLst>
          </p:cNvPr>
          <p:cNvSpPr>
            <a:spLocks noGrp="1"/>
          </p:cNvSpPr>
          <p:nvPr>
            <p:ph type="sldNum" sz="quarter" idx="12"/>
          </p:nvPr>
        </p:nvSpPr>
        <p:spPr/>
        <p:txBody>
          <a:bodyPr/>
          <a:lstStyle/>
          <a:p>
            <a:fld id="{D0616022-2DF8-8644-8036-BD5A9B424EBB}" type="slidenum">
              <a:rPr lang="en-US" smtClean="0"/>
              <a:t>15</a:t>
            </a:fld>
            <a:endParaRPr lang="en-US"/>
          </a:p>
        </p:txBody>
      </p:sp>
    </p:spTree>
    <p:extLst>
      <p:ext uri="{BB962C8B-B14F-4D97-AF65-F5344CB8AC3E}">
        <p14:creationId xmlns:p14="http://schemas.microsoft.com/office/powerpoint/2010/main" val="152653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6624A126-E283-F88C-D117-44977D2C4273}"/>
              </a:ext>
            </a:extLst>
          </p:cNvPr>
          <p:cNvSpPr txBox="1">
            <a:spLocks/>
          </p:cNvSpPr>
          <p:nvPr/>
        </p:nvSpPr>
        <p:spPr>
          <a:xfrm>
            <a:off x="3620294" y="115677"/>
            <a:ext cx="4951412" cy="1600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Times New Roman" panose="02020603050405020304" pitchFamily="18" charset="0"/>
                <a:cs typeface="Times New Roman" panose="02020603050405020304" pitchFamily="18" charset="0"/>
              </a:rPr>
              <a:t>Feature Extractor</a:t>
            </a:r>
          </a:p>
        </p:txBody>
      </p:sp>
      <p:graphicFrame>
        <p:nvGraphicFramePr>
          <p:cNvPr id="11" name="Content Placeholder 9">
            <a:extLst>
              <a:ext uri="{FF2B5EF4-FFF2-40B4-BE49-F238E27FC236}">
                <a16:creationId xmlns:a16="http://schemas.microsoft.com/office/drawing/2014/main" id="{C15985DB-1008-2BA8-3370-36C80EBC1823}"/>
              </a:ext>
            </a:extLst>
          </p:cNvPr>
          <p:cNvGraphicFramePr>
            <a:graphicFrameLocks/>
          </p:cNvGraphicFramePr>
          <p:nvPr>
            <p:extLst>
              <p:ext uri="{D42A27DB-BD31-4B8C-83A1-F6EECF244321}">
                <p14:modId xmlns:p14="http://schemas.microsoft.com/office/powerpoint/2010/main" val="3606061329"/>
              </p:ext>
            </p:extLst>
          </p:nvPr>
        </p:nvGraphicFramePr>
        <p:xfrm>
          <a:off x="1014059" y="2556897"/>
          <a:ext cx="9904910" cy="3911634"/>
        </p:xfrm>
        <a:graphic>
          <a:graphicData uri="http://schemas.openxmlformats.org/drawingml/2006/table">
            <a:tbl>
              <a:tblPr/>
              <a:tblGrid>
                <a:gridCol w="1980982">
                  <a:extLst>
                    <a:ext uri="{9D8B030D-6E8A-4147-A177-3AD203B41FA5}">
                      <a16:colId xmlns:a16="http://schemas.microsoft.com/office/drawing/2014/main" val="4050695325"/>
                    </a:ext>
                  </a:extLst>
                </a:gridCol>
                <a:gridCol w="1980982">
                  <a:extLst>
                    <a:ext uri="{9D8B030D-6E8A-4147-A177-3AD203B41FA5}">
                      <a16:colId xmlns:a16="http://schemas.microsoft.com/office/drawing/2014/main" val="1596004670"/>
                    </a:ext>
                  </a:extLst>
                </a:gridCol>
                <a:gridCol w="1980982">
                  <a:extLst>
                    <a:ext uri="{9D8B030D-6E8A-4147-A177-3AD203B41FA5}">
                      <a16:colId xmlns:a16="http://schemas.microsoft.com/office/drawing/2014/main" val="2625089495"/>
                    </a:ext>
                  </a:extLst>
                </a:gridCol>
                <a:gridCol w="1980982">
                  <a:extLst>
                    <a:ext uri="{9D8B030D-6E8A-4147-A177-3AD203B41FA5}">
                      <a16:colId xmlns:a16="http://schemas.microsoft.com/office/drawing/2014/main" val="4236261826"/>
                    </a:ext>
                  </a:extLst>
                </a:gridCol>
                <a:gridCol w="1980982">
                  <a:extLst>
                    <a:ext uri="{9D8B030D-6E8A-4147-A177-3AD203B41FA5}">
                      <a16:colId xmlns:a16="http://schemas.microsoft.com/office/drawing/2014/main" val="1552279673"/>
                    </a:ext>
                  </a:extLst>
                </a:gridCol>
              </a:tblGrid>
              <a:tr h="651939">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Methods</a:t>
                      </a:r>
                      <a:endParaRPr lang="en-US">
                        <a:effectLst/>
                      </a:endParaRPr>
                    </a:p>
                  </a:txBody>
                  <a:tcPr marL="63500" marR="63500" marT="63500" marB="6350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Precision</a:t>
                      </a:r>
                      <a:endParaRPr lang="en-US">
                        <a:effectLst/>
                      </a:endParaRPr>
                    </a:p>
                  </a:txBody>
                  <a:tcPr marL="63500" marR="63500" marT="63500" marB="6350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Recall</a:t>
                      </a:r>
                      <a:endParaRPr lang="en-US">
                        <a:effectLst/>
                      </a:endParaRPr>
                    </a:p>
                  </a:txBody>
                  <a:tcPr marL="63500" marR="63500" marT="63500" marB="6350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F1 Score</a:t>
                      </a:r>
                      <a:endParaRPr lang="en-US">
                        <a:effectLst/>
                      </a:endParaRPr>
                    </a:p>
                  </a:txBody>
                  <a:tcPr marL="63500" marR="63500" marT="63500" marB="6350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Accuracy</a:t>
                      </a:r>
                      <a:endParaRPr lang="en-US">
                        <a:effectLst/>
                      </a:endParaRPr>
                    </a:p>
                  </a:txBody>
                  <a:tcPr marL="63500" marR="63500" marT="63500" marB="6350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2818186"/>
                  </a:ext>
                </a:extLst>
              </a:tr>
              <a:tr h="651939">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Alex Net</a:t>
                      </a:r>
                      <a:endParaRPr lang="en-US">
                        <a:effectLst/>
                      </a:endParaRPr>
                    </a:p>
                  </a:txBody>
                  <a:tcPr marL="63500" marR="63500" marT="63500" marB="6350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91.8</a:t>
                      </a:r>
                      <a:endParaRPr lang="en-US">
                        <a:effectLst/>
                      </a:endParaRPr>
                    </a:p>
                  </a:txBody>
                  <a:tcPr marL="63500" marR="63500" marT="63500" marB="6350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91.5</a:t>
                      </a:r>
                      <a:endParaRPr lang="en-US">
                        <a:effectLst/>
                      </a:endParaRPr>
                    </a:p>
                  </a:txBody>
                  <a:tcPr marL="63500" marR="63500" marT="63500" marB="6350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91.3</a:t>
                      </a:r>
                      <a:endParaRPr lang="en-US">
                        <a:effectLst/>
                      </a:endParaRPr>
                    </a:p>
                  </a:txBody>
                  <a:tcPr marL="63500" marR="63500" marT="63500" marB="6350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91.65</a:t>
                      </a:r>
                      <a:endParaRPr lang="en-US">
                        <a:effectLst/>
                      </a:endParaRPr>
                    </a:p>
                  </a:txBody>
                  <a:tcPr marL="63500" marR="63500" marT="63500" marB="6350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244401807"/>
                  </a:ext>
                </a:extLst>
              </a:tr>
              <a:tr h="651939">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Mobile Netv2</a:t>
                      </a:r>
                      <a:endParaRPr lang="en-US">
                        <a:effectLst/>
                      </a:endParaRPr>
                    </a:p>
                  </a:txBody>
                  <a:tcPr marL="63500" marR="63500" marT="63500" marB="63500">
                    <a:lnL>
                      <a:noFill/>
                    </a:lnL>
                    <a:lnR>
                      <a:noFill/>
                    </a:lnR>
                    <a:lnT>
                      <a:noFill/>
                    </a:lnT>
                    <a:lnB>
                      <a:noFill/>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97.6</a:t>
                      </a:r>
                      <a:endParaRPr lang="en-US">
                        <a:effectLst/>
                      </a:endParaRPr>
                    </a:p>
                  </a:txBody>
                  <a:tcPr marL="63500" marR="63500" marT="63500" marB="63500">
                    <a:lnL>
                      <a:noFill/>
                    </a:lnL>
                    <a:lnR>
                      <a:noFill/>
                    </a:lnR>
                    <a:lnT>
                      <a:noFill/>
                    </a:lnT>
                    <a:lnB>
                      <a:noFill/>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96.9</a:t>
                      </a:r>
                      <a:endParaRPr lang="en-US">
                        <a:effectLst/>
                      </a:endParaRPr>
                    </a:p>
                  </a:txBody>
                  <a:tcPr marL="63500" marR="63500" marT="63500" marB="63500">
                    <a:lnL>
                      <a:noFill/>
                    </a:lnL>
                    <a:lnR>
                      <a:noFill/>
                    </a:lnR>
                    <a:lnT>
                      <a:noFill/>
                    </a:lnT>
                    <a:lnB>
                      <a:noFill/>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97.2</a:t>
                      </a:r>
                      <a:endParaRPr lang="en-US">
                        <a:effectLst/>
                      </a:endParaRPr>
                    </a:p>
                  </a:txBody>
                  <a:tcPr marL="63500" marR="63500" marT="63500" marB="63500">
                    <a:lnL>
                      <a:noFill/>
                    </a:lnL>
                    <a:lnR>
                      <a:noFill/>
                    </a:lnR>
                    <a:lnT>
                      <a:noFill/>
                    </a:lnT>
                    <a:lnB>
                      <a:noFill/>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97.3</a:t>
                      </a:r>
                      <a:endParaRPr lang="en-US">
                        <a:effectLst/>
                      </a:endParaRPr>
                    </a:p>
                  </a:txBody>
                  <a:tcPr marL="63500" marR="63500" marT="63500" marB="63500">
                    <a:lnL>
                      <a:noFill/>
                    </a:lnL>
                    <a:lnR>
                      <a:noFill/>
                    </a:lnR>
                    <a:lnT>
                      <a:noFill/>
                    </a:lnT>
                    <a:lnB>
                      <a:noFill/>
                    </a:lnB>
                  </a:tcPr>
                </a:tc>
                <a:extLst>
                  <a:ext uri="{0D108BD9-81ED-4DB2-BD59-A6C34878D82A}">
                    <a16:rowId xmlns:a16="http://schemas.microsoft.com/office/drawing/2014/main" val="1728232545"/>
                  </a:ext>
                </a:extLst>
              </a:tr>
              <a:tr h="651939">
                <a:tc>
                  <a:txBody>
                    <a:bodyPr/>
                    <a:lstStyle/>
                    <a:p>
                      <a:pPr algn="ctr" rtl="0" fontAlgn="t">
                        <a:spcBef>
                          <a:spcPts val="0"/>
                        </a:spcBef>
                        <a:spcAft>
                          <a:spcPts val="0"/>
                        </a:spcAft>
                      </a:pPr>
                      <a:r>
                        <a:rPr lang="en-US" sz="1200" b="0" i="0" u="none" strike="noStrike">
                          <a:solidFill>
                            <a:srgbClr val="000000"/>
                          </a:solidFill>
                          <a:effectLst/>
                          <a:highlight>
                            <a:srgbClr val="FFFF00"/>
                          </a:highlight>
                          <a:latin typeface="Times New Roman" panose="02020603050405020304" pitchFamily="18" charset="0"/>
                        </a:rPr>
                        <a:t>ResNet18</a:t>
                      </a:r>
                      <a:endParaRPr lang="en-US">
                        <a:effectLst/>
                        <a:highlight>
                          <a:srgbClr val="FFFF00"/>
                        </a:highlight>
                      </a:endParaRPr>
                    </a:p>
                  </a:txBody>
                  <a:tcPr marL="63500" marR="63500" marT="63500" marB="63500">
                    <a:lnL>
                      <a:noFill/>
                    </a:lnL>
                    <a:lnR>
                      <a:noFill/>
                    </a:lnR>
                    <a:lnT>
                      <a:noFill/>
                    </a:lnT>
                    <a:lnB>
                      <a:noFill/>
                    </a:lnB>
                  </a:tcPr>
                </a:tc>
                <a:tc>
                  <a:txBody>
                    <a:bodyPr/>
                    <a:lstStyle/>
                    <a:p>
                      <a:pPr algn="ctr" rtl="0" fontAlgn="t">
                        <a:spcBef>
                          <a:spcPts val="0"/>
                        </a:spcBef>
                        <a:spcAft>
                          <a:spcPts val="0"/>
                        </a:spcAft>
                      </a:pPr>
                      <a:r>
                        <a:rPr lang="en-US" sz="1200" b="0" i="0" u="none" strike="noStrike">
                          <a:solidFill>
                            <a:srgbClr val="000000"/>
                          </a:solidFill>
                          <a:effectLst/>
                          <a:highlight>
                            <a:srgbClr val="FFFF00"/>
                          </a:highlight>
                          <a:latin typeface="Times New Roman" panose="02020603050405020304" pitchFamily="18" charset="0"/>
                        </a:rPr>
                        <a:t>98.4</a:t>
                      </a:r>
                      <a:endParaRPr lang="en-US">
                        <a:effectLst/>
                        <a:highlight>
                          <a:srgbClr val="FFFF00"/>
                        </a:highlight>
                      </a:endParaRPr>
                    </a:p>
                  </a:txBody>
                  <a:tcPr marL="63500" marR="63500" marT="63500" marB="63500">
                    <a:lnL>
                      <a:noFill/>
                    </a:lnL>
                    <a:lnR>
                      <a:noFill/>
                    </a:lnR>
                    <a:lnT>
                      <a:noFill/>
                    </a:lnT>
                    <a:lnB>
                      <a:noFill/>
                    </a:lnB>
                  </a:tcPr>
                </a:tc>
                <a:tc>
                  <a:txBody>
                    <a:bodyPr/>
                    <a:lstStyle/>
                    <a:p>
                      <a:pPr algn="ctr" rtl="0" fontAlgn="t">
                        <a:spcBef>
                          <a:spcPts val="0"/>
                        </a:spcBef>
                        <a:spcAft>
                          <a:spcPts val="0"/>
                        </a:spcAft>
                      </a:pPr>
                      <a:r>
                        <a:rPr lang="en-US" sz="1200" b="0" i="0" u="none" strike="noStrike">
                          <a:solidFill>
                            <a:srgbClr val="000000"/>
                          </a:solidFill>
                          <a:effectLst/>
                          <a:highlight>
                            <a:srgbClr val="FFFF00"/>
                          </a:highlight>
                          <a:latin typeface="Times New Roman" panose="02020603050405020304" pitchFamily="18" charset="0"/>
                        </a:rPr>
                        <a:t>95.36</a:t>
                      </a:r>
                      <a:endParaRPr lang="en-US">
                        <a:effectLst/>
                        <a:highlight>
                          <a:srgbClr val="FFFF00"/>
                        </a:highlight>
                      </a:endParaRPr>
                    </a:p>
                  </a:txBody>
                  <a:tcPr marL="63500" marR="63500" marT="63500" marB="63500">
                    <a:lnL>
                      <a:noFill/>
                    </a:lnL>
                    <a:lnR>
                      <a:noFill/>
                    </a:lnR>
                    <a:lnT>
                      <a:noFill/>
                    </a:lnT>
                    <a:lnB>
                      <a:noFill/>
                    </a:lnB>
                  </a:tcPr>
                </a:tc>
                <a:tc>
                  <a:txBody>
                    <a:bodyPr/>
                    <a:lstStyle/>
                    <a:p>
                      <a:pPr algn="ctr" rtl="0" fontAlgn="t">
                        <a:spcBef>
                          <a:spcPts val="0"/>
                        </a:spcBef>
                        <a:spcAft>
                          <a:spcPts val="0"/>
                        </a:spcAft>
                      </a:pPr>
                      <a:r>
                        <a:rPr lang="en-US" sz="1200" b="0" i="0" u="none" strike="noStrike">
                          <a:solidFill>
                            <a:srgbClr val="000000"/>
                          </a:solidFill>
                          <a:effectLst/>
                          <a:highlight>
                            <a:srgbClr val="FFFF00"/>
                          </a:highlight>
                          <a:latin typeface="Times New Roman" panose="02020603050405020304" pitchFamily="18" charset="0"/>
                        </a:rPr>
                        <a:t>96.64</a:t>
                      </a:r>
                      <a:endParaRPr lang="en-US">
                        <a:effectLst/>
                        <a:highlight>
                          <a:srgbClr val="FFFF00"/>
                        </a:highlight>
                      </a:endParaRPr>
                    </a:p>
                  </a:txBody>
                  <a:tcPr marL="63500" marR="63500" marT="63500" marB="63500">
                    <a:lnL>
                      <a:noFill/>
                    </a:lnL>
                    <a:lnR>
                      <a:noFill/>
                    </a:lnR>
                    <a:lnT>
                      <a:noFill/>
                    </a:lnT>
                    <a:lnB>
                      <a:noFill/>
                    </a:lnB>
                  </a:tcPr>
                </a:tc>
                <a:tc>
                  <a:txBody>
                    <a:bodyPr/>
                    <a:lstStyle/>
                    <a:p>
                      <a:pPr algn="ctr" rtl="0" fontAlgn="t">
                        <a:spcBef>
                          <a:spcPts val="0"/>
                        </a:spcBef>
                        <a:spcAft>
                          <a:spcPts val="0"/>
                        </a:spcAft>
                      </a:pPr>
                      <a:r>
                        <a:rPr lang="en-US" sz="1200" b="0" i="0" u="none" strike="noStrike">
                          <a:solidFill>
                            <a:srgbClr val="000000"/>
                          </a:solidFill>
                          <a:effectLst/>
                          <a:highlight>
                            <a:srgbClr val="FFFF00"/>
                          </a:highlight>
                          <a:latin typeface="Times New Roman" panose="02020603050405020304" pitchFamily="18" charset="0"/>
                        </a:rPr>
                        <a:t>96.82</a:t>
                      </a:r>
                      <a:endParaRPr lang="en-US">
                        <a:effectLst/>
                        <a:highlight>
                          <a:srgbClr val="FFFF00"/>
                        </a:highlight>
                      </a:endParaRPr>
                    </a:p>
                  </a:txBody>
                  <a:tcPr marL="63500" marR="63500" marT="63500" marB="63500">
                    <a:lnL>
                      <a:noFill/>
                    </a:lnL>
                    <a:lnR>
                      <a:noFill/>
                    </a:lnR>
                    <a:lnT>
                      <a:noFill/>
                    </a:lnT>
                    <a:lnB>
                      <a:noFill/>
                    </a:lnB>
                  </a:tcPr>
                </a:tc>
                <a:extLst>
                  <a:ext uri="{0D108BD9-81ED-4DB2-BD59-A6C34878D82A}">
                    <a16:rowId xmlns:a16="http://schemas.microsoft.com/office/drawing/2014/main" val="2158948808"/>
                  </a:ext>
                </a:extLst>
              </a:tr>
              <a:tr h="651939">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Squeeze Net</a:t>
                      </a:r>
                      <a:endParaRPr lang="en-US">
                        <a:effectLst/>
                      </a:endParaRPr>
                    </a:p>
                  </a:txBody>
                  <a:tcPr marL="63500" marR="63500" marT="63500" marB="63500">
                    <a:lnL>
                      <a:noFill/>
                    </a:lnL>
                    <a:lnR>
                      <a:noFill/>
                    </a:lnR>
                    <a:lnT>
                      <a:noFill/>
                    </a:lnT>
                    <a:lnB>
                      <a:noFill/>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94.3</a:t>
                      </a:r>
                      <a:endParaRPr lang="en-US">
                        <a:effectLst/>
                      </a:endParaRPr>
                    </a:p>
                  </a:txBody>
                  <a:tcPr marL="63500" marR="63500" marT="63500" marB="63500">
                    <a:lnL>
                      <a:noFill/>
                    </a:lnL>
                    <a:lnR>
                      <a:noFill/>
                    </a:lnR>
                    <a:lnT>
                      <a:noFill/>
                    </a:lnT>
                    <a:lnB>
                      <a:noFill/>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92.5</a:t>
                      </a:r>
                      <a:endParaRPr lang="en-US">
                        <a:effectLst/>
                      </a:endParaRPr>
                    </a:p>
                  </a:txBody>
                  <a:tcPr marL="63500" marR="63500" marT="63500" marB="63500">
                    <a:lnL>
                      <a:noFill/>
                    </a:lnL>
                    <a:lnR>
                      <a:noFill/>
                    </a:lnR>
                    <a:lnT>
                      <a:noFill/>
                    </a:lnT>
                    <a:lnB>
                      <a:noFill/>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93.3</a:t>
                      </a:r>
                      <a:endParaRPr lang="en-US">
                        <a:effectLst/>
                      </a:endParaRPr>
                    </a:p>
                  </a:txBody>
                  <a:tcPr marL="63500" marR="63500" marT="63500" marB="63500">
                    <a:lnL>
                      <a:noFill/>
                    </a:lnL>
                    <a:lnR>
                      <a:noFill/>
                    </a:lnR>
                    <a:lnT>
                      <a:noFill/>
                    </a:lnT>
                    <a:lnB>
                      <a:noFill/>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93.3</a:t>
                      </a:r>
                      <a:endParaRPr lang="en-US">
                        <a:effectLst/>
                      </a:endParaRPr>
                    </a:p>
                  </a:txBody>
                  <a:tcPr marL="63500" marR="63500" marT="63500" marB="63500">
                    <a:lnL>
                      <a:noFill/>
                    </a:lnL>
                    <a:lnR>
                      <a:noFill/>
                    </a:lnR>
                    <a:lnT>
                      <a:noFill/>
                    </a:lnT>
                    <a:lnB>
                      <a:noFill/>
                    </a:lnB>
                  </a:tcPr>
                </a:tc>
                <a:extLst>
                  <a:ext uri="{0D108BD9-81ED-4DB2-BD59-A6C34878D82A}">
                    <a16:rowId xmlns:a16="http://schemas.microsoft.com/office/drawing/2014/main" val="2154385868"/>
                  </a:ext>
                </a:extLst>
              </a:tr>
              <a:tr h="651939">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VGGNet</a:t>
                      </a:r>
                      <a:endParaRPr lang="en-US">
                        <a:effectLst/>
                      </a:endParaRPr>
                    </a:p>
                  </a:txBody>
                  <a:tcPr marL="63500" marR="63500" marT="63500" marB="6350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97.8</a:t>
                      </a:r>
                      <a:endParaRPr lang="en-US">
                        <a:effectLst/>
                      </a:endParaRPr>
                    </a:p>
                  </a:txBody>
                  <a:tcPr marL="63500" marR="63500" marT="63500" marB="6350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94.8</a:t>
                      </a:r>
                      <a:endParaRPr lang="en-US">
                        <a:effectLst/>
                      </a:endParaRPr>
                    </a:p>
                  </a:txBody>
                  <a:tcPr marL="63500" marR="63500" marT="63500" marB="6350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96.9</a:t>
                      </a:r>
                      <a:endParaRPr lang="en-US">
                        <a:effectLst/>
                      </a:endParaRPr>
                    </a:p>
                  </a:txBody>
                  <a:tcPr marL="63500" marR="63500" marT="63500" marB="6350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96.2</a:t>
                      </a:r>
                      <a:endParaRPr lang="en-US">
                        <a:effectLst/>
                      </a:endParaRPr>
                    </a:p>
                  </a:txBody>
                  <a:tcPr marL="63500" marR="63500" marT="63500" marB="6350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308548"/>
                  </a:ext>
                </a:extLst>
              </a:tr>
            </a:tbl>
          </a:graphicData>
        </a:graphic>
      </p:graphicFrame>
      <p:sp>
        <p:nvSpPr>
          <p:cNvPr id="13" name="Text Placeholder 3">
            <a:extLst>
              <a:ext uri="{FF2B5EF4-FFF2-40B4-BE49-F238E27FC236}">
                <a16:creationId xmlns:a16="http://schemas.microsoft.com/office/drawing/2014/main" id="{88DC8DDD-BFAD-8659-25E6-AB97C0ECDE81}"/>
              </a:ext>
            </a:extLst>
          </p:cNvPr>
          <p:cNvSpPr txBox="1">
            <a:spLocks/>
          </p:cNvSpPr>
          <p:nvPr/>
        </p:nvSpPr>
        <p:spPr>
          <a:xfrm>
            <a:off x="323160" y="1406774"/>
            <a:ext cx="6839640" cy="82189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latin typeface="Times New Roman" panose="02020603050405020304" pitchFamily="18" charset="0"/>
                <a:cs typeface="Times New Roman" panose="02020603050405020304" pitchFamily="18" charset="0"/>
              </a:rPr>
              <a:t>We tested 5 State of the art (SOTA) architectures:</a:t>
            </a:r>
          </a:p>
        </p:txBody>
      </p:sp>
      <p:sp>
        <p:nvSpPr>
          <p:cNvPr id="15" name="TextBox 14">
            <a:extLst>
              <a:ext uri="{FF2B5EF4-FFF2-40B4-BE49-F238E27FC236}">
                <a16:creationId xmlns:a16="http://schemas.microsoft.com/office/drawing/2014/main" id="{1331B075-5483-D2AB-7756-1CE7EF7D9E21}"/>
              </a:ext>
            </a:extLst>
          </p:cNvPr>
          <p:cNvSpPr txBox="1"/>
          <p:nvPr/>
        </p:nvSpPr>
        <p:spPr>
          <a:xfrm>
            <a:off x="2521867" y="2044005"/>
            <a:ext cx="7148265" cy="369332"/>
          </a:xfrm>
          <a:prstGeom prst="rect">
            <a:avLst/>
          </a:prstGeom>
          <a:noFill/>
        </p:spPr>
        <p:txBody>
          <a:bodyPr wrap="square" lIns="91440" tIns="45720" rIns="91440" bIns="45720" rtlCol="0" anchor="t">
            <a:spAutoFit/>
          </a:bodyPr>
          <a:lstStyle/>
          <a:p>
            <a:pPr algn="ctr"/>
            <a:r>
              <a:rPr lang="en-US">
                <a:latin typeface="Times New Roman"/>
                <a:cs typeface="Times New Roman"/>
              </a:rPr>
              <a:t>Table 2: A comparison of five feature extractors  </a:t>
            </a:r>
            <a:endParaRPr lang="en-US">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7F56AE9C-57EC-4934-9A3B-5641DEB11A9A}"/>
              </a:ext>
            </a:extLst>
          </p:cNvPr>
          <p:cNvSpPr>
            <a:spLocks noGrp="1"/>
          </p:cNvSpPr>
          <p:nvPr>
            <p:ph type="dt" sz="half" idx="10"/>
          </p:nvPr>
        </p:nvSpPr>
        <p:spPr/>
        <p:txBody>
          <a:bodyPr/>
          <a:lstStyle/>
          <a:p>
            <a:r>
              <a:rPr lang="en-US"/>
              <a:t>6/14/2022</a:t>
            </a:r>
          </a:p>
        </p:txBody>
      </p:sp>
      <p:sp>
        <p:nvSpPr>
          <p:cNvPr id="3" name="Footer Placeholder 2">
            <a:extLst>
              <a:ext uri="{FF2B5EF4-FFF2-40B4-BE49-F238E27FC236}">
                <a16:creationId xmlns:a16="http://schemas.microsoft.com/office/drawing/2014/main" id="{8ACA4ED4-AB84-4C56-8DC6-1D285E207B94}"/>
              </a:ext>
            </a:extLst>
          </p:cNvPr>
          <p:cNvSpPr>
            <a:spLocks noGrp="1"/>
          </p:cNvSpPr>
          <p:nvPr>
            <p:ph type="ftr" sz="quarter" idx="11"/>
          </p:nvPr>
        </p:nvSpPr>
        <p:spPr/>
        <p:txBody>
          <a:bodyPr/>
          <a:lstStyle/>
          <a:p>
            <a:r>
              <a:rPr lang="en-US"/>
              <a:t>Dept. of Mechatronics, MIT Manipal</a:t>
            </a:r>
          </a:p>
        </p:txBody>
      </p:sp>
      <p:sp>
        <p:nvSpPr>
          <p:cNvPr id="4" name="Slide Number Placeholder 3">
            <a:extLst>
              <a:ext uri="{FF2B5EF4-FFF2-40B4-BE49-F238E27FC236}">
                <a16:creationId xmlns:a16="http://schemas.microsoft.com/office/drawing/2014/main" id="{0ADE60A3-45F1-4AC7-A099-C414696CEF5A}"/>
              </a:ext>
            </a:extLst>
          </p:cNvPr>
          <p:cNvSpPr>
            <a:spLocks noGrp="1"/>
          </p:cNvSpPr>
          <p:nvPr>
            <p:ph type="sldNum" sz="quarter" idx="12"/>
          </p:nvPr>
        </p:nvSpPr>
        <p:spPr/>
        <p:txBody>
          <a:bodyPr/>
          <a:lstStyle/>
          <a:p>
            <a:fld id="{D0616022-2DF8-8644-8036-BD5A9B424EBB}" type="slidenum">
              <a:rPr lang="en-US" smtClean="0"/>
              <a:t>16</a:t>
            </a:fld>
            <a:endParaRPr lang="en-US"/>
          </a:p>
        </p:txBody>
      </p:sp>
    </p:spTree>
    <p:extLst>
      <p:ext uri="{BB962C8B-B14F-4D97-AF65-F5344CB8AC3E}">
        <p14:creationId xmlns:p14="http://schemas.microsoft.com/office/powerpoint/2010/main" val="195172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BF80A091-C129-7230-017A-FA99B9DE8DAE}"/>
              </a:ext>
            </a:extLst>
          </p:cNvPr>
          <p:cNvSpPr>
            <a:spLocks noGrp="1"/>
          </p:cNvSpPr>
          <p:nvPr>
            <p:ph type="title"/>
          </p:nvPr>
        </p:nvSpPr>
        <p:spPr>
          <a:xfrm>
            <a:off x="4129881" y="20986"/>
            <a:ext cx="3932237" cy="1600200"/>
          </a:xfrm>
        </p:spPr>
        <p:txBody>
          <a:bodyPr/>
          <a:lstStyle/>
          <a:p>
            <a:pPr algn="ctr"/>
            <a:r>
              <a:rPr lang="en-US" err="1">
                <a:latin typeface="Times New Roman" panose="02020603050405020304" pitchFamily="18" charset="0"/>
                <a:cs typeface="Times New Roman" panose="02020603050405020304" pitchFamily="18" charset="0"/>
              </a:rPr>
              <a:t>ResNet</a:t>
            </a:r>
            <a:r>
              <a:rPr lang="en-US">
                <a:latin typeface="Times New Roman" panose="02020603050405020304" pitchFamily="18" charset="0"/>
                <a:cs typeface="Times New Roman" panose="02020603050405020304" pitchFamily="18" charset="0"/>
              </a:rPr>
              <a:t> 18</a:t>
            </a:r>
          </a:p>
        </p:txBody>
      </p:sp>
      <p:sp>
        <p:nvSpPr>
          <p:cNvPr id="11" name="Text Placeholder 3">
            <a:extLst>
              <a:ext uri="{FF2B5EF4-FFF2-40B4-BE49-F238E27FC236}">
                <a16:creationId xmlns:a16="http://schemas.microsoft.com/office/drawing/2014/main" id="{AD710A88-70A6-D807-1FAB-ED8F4C82E3ED}"/>
              </a:ext>
            </a:extLst>
          </p:cNvPr>
          <p:cNvSpPr txBox="1">
            <a:spLocks/>
          </p:cNvSpPr>
          <p:nvPr/>
        </p:nvSpPr>
        <p:spPr>
          <a:xfrm>
            <a:off x="1059535" y="2159909"/>
            <a:ext cx="3932237" cy="38115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Times New Roman"/>
                <a:cs typeface="Times New Roman"/>
              </a:rPr>
              <a:t>ResNet 18 uses residual blocks to prevent losing low-level features and enhances the features before the fully connected layers. ResNet 18 was chosen over other networks because it is easy to implement and prevents vanishing gradients. MSE was used to store the Euclidean pixel distance.</a:t>
            </a:r>
          </a:p>
        </p:txBody>
      </p:sp>
      <p:pic>
        <p:nvPicPr>
          <p:cNvPr id="13" name="Picture 2" descr="ResNet-18 Architecture. | Download Table">
            <a:extLst>
              <a:ext uri="{FF2B5EF4-FFF2-40B4-BE49-F238E27FC236}">
                <a16:creationId xmlns:a16="http://schemas.microsoft.com/office/drawing/2014/main" id="{20D49A81-9295-190A-A868-1E5E42F648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6832" y="1986089"/>
            <a:ext cx="5477076" cy="450637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2F5592D-F2C0-B5EF-1F8F-600CCF9CF188}"/>
              </a:ext>
            </a:extLst>
          </p:cNvPr>
          <p:cNvSpPr txBox="1"/>
          <p:nvPr/>
        </p:nvSpPr>
        <p:spPr>
          <a:xfrm>
            <a:off x="5749724" y="1530281"/>
            <a:ext cx="4090087" cy="369332"/>
          </a:xfrm>
          <a:prstGeom prst="rect">
            <a:avLst/>
          </a:prstGeom>
          <a:noFill/>
        </p:spPr>
        <p:txBody>
          <a:bodyPr wrap="square" lIns="91440" tIns="45720" rIns="91440" bIns="45720" rtlCol="0" anchor="t">
            <a:spAutoFit/>
          </a:bodyPr>
          <a:lstStyle/>
          <a:p>
            <a:pPr algn="ctr"/>
            <a:r>
              <a:rPr lang="en-US">
                <a:latin typeface="Times New Roman"/>
                <a:cs typeface="Times New Roman"/>
              </a:rPr>
              <a:t>Table 3: ResNet 18 architecture</a:t>
            </a:r>
          </a:p>
        </p:txBody>
      </p:sp>
      <p:sp>
        <p:nvSpPr>
          <p:cNvPr id="2" name="Date Placeholder 1">
            <a:extLst>
              <a:ext uri="{FF2B5EF4-FFF2-40B4-BE49-F238E27FC236}">
                <a16:creationId xmlns:a16="http://schemas.microsoft.com/office/drawing/2014/main" id="{D1A0AB57-03C7-43DB-BA23-9F1AF9702DD8}"/>
              </a:ext>
            </a:extLst>
          </p:cNvPr>
          <p:cNvSpPr>
            <a:spLocks noGrp="1"/>
          </p:cNvSpPr>
          <p:nvPr>
            <p:ph type="dt" sz="half" idx="10"/>
          </p:nvPr>
        </p:nvSpPr>
        <p:spPr/>
        <p:txBody>
          <a:bodyPr/>
          <a:lstStyle/>
          <a:p>
            <a:r>
              <a:rPr lang="en-US"/>
              <a:t>6/14/2022</a:t>
            </a:r>
          </a:p>
        </p:txBody>
      </p:sp>
      <p:sp>
        <p:nvSpPr>
          <p:cNvPr id="3" name="Footer Placeholder 2">
            <a:extLst>
              <a:ext uri="{FF2B5EF4-FFF2-40B4-BE49-F238E27FC236}">
                <a16:creationId xmlns:a16="http://schemas.microsoft.com/office/drawing/2014/main" id="{EAF8E704-1474-4602-B2AF-1D493DDA7B6F}"/>
              </a:ext>
            </a:extLst>
          </p:cNvPr>
          <p:cNvSpPr>
            <a:spLocks noGrp="1"/>
          </p:cNvSpPr>
          <p:nvPr>
            <p:ph type="ftr" sz="quarter" idx="11"/>
          </p:nvPr>
        </p:nvSpPr>
        <p:spPr>
          <a:xfrm>
            <a:off x="3841439" y="6580154"/>
            <a:ext cx="4114800" cy="365125"/>
          </a:xfrm>
        </p:spPr>
        <p:txBody>
          <a:bodyPr/>
          <a:lstStyle/>
          <a:p>
            <a:r>
              <a:rPr lang="en-US"/>
              <a:t>Dept. of Mechatronics, MIT Manipal</a:t>
            </a:r>
          </a:p>
        </p:txBody>
      </p:sp>
      <p:sp>
        <p:nvSpPr>
          <p:cNvPr id="4" name="Slide Number Placeholder 3">
            <a:extLst>
              <a:ext uri="{FF2B5EF4-FFF2-40B4-BE49-F238E27FC236}">
                <a16:creationId xmlns:a16="http://schemas.microsoft.com/office/drawing/2014/main" id="{90D44114-02C4-48E0-B7EA-4D1768012AF0}"/>
              </a:ext>
            </a:extLst>
          </p:cNvPr>
          <p:cNvSpPr>
            <a:spLocks noGrp="1"/>
          </p:cNvSpPr>
          <p:nvPr>
            <p:ph type="sldNum" sz="quarter" idx="12"/>
          </p:nvPr>
        </p:nvSpPr>
        <p:spPr/>
        <p:txBody>
          <a:bodyPr/>
          <a:lstStyle/>
          <a:p>
            <a:fld id="{D0616022-2DF8-8644-8036-BD5A9B424EBB}" type="slidenum">
              <a:rPr lang="en-US" smtClean="0"/>
              <a:t>17</a:t>
            </a:fld>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737ED00-D547-38F2-289B-C4338DA0BC13}"/>
                  </a:ext>
                </a:extLst>
              </p14:cNvPr>
              <p14:cNvContentPartPr/>
              <p14:nvPr/>
            </p14:nvContentPartPr>
            <p14:xfrm>
              <a:off x="3118883" y="2675860"/>
              <a:ext cx="19050" cy="19050"/>
            </p14:xfrm>
          </p:contentPart>
        </mc:Choice>
        <mc:Fallback xmlns="">
          <p:pic>
            <p:nvPicPr>
              <p:cNvPr id="5" name="Ink 4">
                <a:extLst>
                  <a:ext uri="{FF2B5EF4-FFF2-40B4-BE49-F238E27FC236}">
                    <a16:creationId xmlns:a16="http://schemas.microsoft.com/office/drawing/2014/main" id="{E737ED00-D547-38F2-289B-C4338DA0BC13}"/>
                  </a:ext>
                </a:extLst>
              </p:cNvPr>
              <p:cNvPicPr/>
              <p:nvPr/>
            </p:nvPicPr>
            <p:blipFill>
              <a:blip r:embed="rId4"/>
              <a:stretch>
                <a:fillRect/>
              </a:stretch>
            </p:blipFill>
            <p:spPr>
              <a:xfrm>
                <a:off x="-214867" y="-657890"/>
                <a:ext cx="6667500" cy="66675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381F517-968E-6981-5FFC-E48C6FB97F83}"/>
                  </a:ext>
                </a:extLst>
              </p14:cNvPr>
              <p14:cNvContentPartPr/>
              <p14:nvPr/>
            </p14:nvContentPartPr>
            <p14:xfrm>
              <a:off x="2977116" y="2817627"/>
              <a:ext cx="19050" cy="19050"/>
            </p14:xfrm>
          </p:contentPart>
        </mc:Choice>
        <mc:Fallback xmlns="">
          <p:pic>
            <p:nvPicPr>
              <p:cNvPr id="6" name="Ink 5">
                <a:extLst>
                  <a:ext uri="{FF2B5EF4-FFF2-40B4-BE49-F238E27FC236}">
                    <a16:creationId xmlns:a16="http://schemas.microsoft.com/office/drawing/2014/main" id="{2381F517-968E-6981-5FFC-E48C6FB97F83}"/>
                  </a:ext>
                </a:extLst>
              </p:cNvPr>
              <p:cNvPicPr/>
              <p:nvPr/>
            </p:nvPicPr>
            <p:blipFill>
              <a:blip r:embed="rId4"/>
              <a:stretch>
                <a:fillRect/>
              </a:stretch>
            </p:blipFill>
            <p:spPr>
              <a:xfrm>
                <a:off x="-356634" y="-516123"/>
                <a:ext cx="6667500" cy="66675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2AEB44CE-DA32-7016-F707-6116BB3AD05E}"/>
                  </a:ext>
                </a:extLst>
              </p14:cNvPr>
              <p14:cNvContentPartPr/>
              <p14:nvPr/>
            </p14:nvContentPartPr>
            <p14:xfrm>
              <a:off x="2888511" y="2888511"/>
              <a:ext cx="19050" cy="19050"/>
            </p14:xfrm>
          </p:contentPart>
        </mc:Choice>
        <mc:Fallback xmlns="">
          <p:pic>
            <p:nvPicPr>
              <p:cNvPr id="7" name="Ink 6">
                <a:extLst>
                  <a:ext uri="{FF2B5EF4-FFF2-40B4-BE49-F238E27FC236}">
                    <a16:creationId xmlns:a16="http://schemas.microsoft.com/office/drawing/2014/main" id="{2AEB44CE-DA32-7016-F707-6116BB3AD05E}"/>
                  </a:ext>
                </a:extLst>
              </p:cNvPr>
              <p:cNvPicPr/>
              <p:nvPr/>
            </p:nvPicPr>
            <p:blipFill>
              <a:blip r:embed="rId4"/>
              <a:stretch>
                <a:fillRect/>
              </a:stretch>
            </p:blipFill>
            <p:spPr>
              <a:xfrm>
                <a:off x="-445239" y="-445239"/>
                <a:ext cx="6667500" cy="6667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4EC508D4-CA14-71C8-2498-577B0DDBE1F5}"/>
                  </a:ext>
                </a:extLst>
              </p14:cNvPr>
              <p14:cNvContentPartPr/>
              <p14:nvPr/>
            </p14:nvContentPartPr>
            <p14:xfrm>
              <a:off x="2888511" y="2888511"/>
              <a:ext cx="19050" cy="19050"/>
            </p14:xfrm>
          </p:contentPart>
        </mc:Choice>
        <mc:Fallback xmlns="">
          <p:pic>
            <p:nvPicPr>
              <p:cNvPr id="17" name="Ink 16">
                <a:extLst>
                  <a:ext uri="{FF2B5EF4-FFF2-40B4-BE49-F238E27FC236}">
                    <a16:creationId xmlns:a16="http://schemas.microsoft.com/office/drawing/2014/main" id="{4EC508D4-CA14-71C8-2498-577B0DDBE1F5}"/>
                  </a:ext>
                </a:extLst>
              </p:cNvPr>
              <p:cNvPicPr/>
              <p:nvPr/>
            </p:nvPicPr>
            <p:blipFill>
              <a:blip r:embed="rId4"/>
              <a:stretch>
                <a:fillRect/>
              </a:stretch>
            </p:blipFill>
            <p:spPr>
              <a:xfrm>
                <a:off x="-445239" y="-445239"/>
                <a:ext cx="6667500" cy="6667500"/>
              </a:xfrm>
              <a:prstGeom prst="rect">
                <a:avLst/>
              </a:prstGeom>
            </p:spPr>
          </p:pic>
        </mc:Fallback>
      </mc:AlternateContent>
    </p:spTree>
    <p:extLst>
      <p:ext uri="{BB962C8B-B14F-4D97-AF65-F5344CB8AC3E}">
        <p14:creationId xmlns:p14="http://schemas.microsoft.com/office/powerpoint/2010/main" val="167468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460D2F90-EC29-94C8-C959-E7E88684B709}"/>
              </a:ext>
            </a:extLst>
          </p:cNvPr>
          <p:cNvSpPr>
            <a:spLocks noGrp="1"/>
          </p:cNvSpPr>
          <p:nvPr>
            <p:ph type="title"/>
          </p:nvPr>
        </p:nvSpPr>
        <p:spPr>
          <a:xfrm>
            <a:off x="838199" y="-178472"/>
            <a:ext cx="10515600" cy="1325563"/>
          </a:xfrm>
        </p:spPr>
        <p:txBody>
          <a:bodyPr/>
          <a:lstStyle/>
          <a:p>
            <a:pPr algn="ctr"/>
            <a:r>
              <a:rPr lang="en-US">
                <a:latin typeface="Times New Roman" panose="02020603050405020304" pitchFamily="18" charset="0"/>
                <a:cs typeface="Times New Roman" panose="02020603050405020304" pitchFamily="18" charset="0"/>
              </a:rPr>
              <a:t>Flare Removal Algorithm</a:t>
            </a:r>
          </a:p>
        </p:txBody>
      </p:sp>
      <p:sp>
        <p:nvSpPr>
          <p:cNvPr id="11" name="Content Placeholder 2">
            <a:extLst>
              <a:ext uri="{FF2B5EF4-FFF2-40B4-BE49-F238E27FC236}">
                <a16:creationId xmlns:a16="http://schemas.microsoft.com/office/drawing/2014/main" id="{B91092B9-20EE-55DC-BCF6-F0FB2344CF16}"/>
              </a:ext>
            </a:extLst>
          </p:cNvPr>
          <p:cNvSpPr>
            <a:spLocks noGrp="1"/>
          </p:cNvSpPr>
          <p:nvPr>
            <p:ph idx="1"/>
          </p:nvPr>
        </p:nvSpPr>
        <p:spPr>
          <a:xfrm>
            <a:off x="1185385" y="1826876"/>
            <a:ext cx="10515600" cy="4351338"/>
          </a:xfrm>
        </p:spPr>
        <p:txBody>
          <a:bodyPr vert="horz" lIns="91440" tIns="45720" rIns="91440" bIns="45720" rtlCol="0" anchor="t">
            <a:normAutofit/>
          </a:bodyPr>
          <a:lstStyle/>
          <a:p>
            <a:r>
              <a:rPr lang="en-US" sz="2400">
                <a:solidFill>
                  <a:srgbClr val="000000"/>
                </a:solidFill>
                <a:latin typeface="Times New Roman"/>
                <a:cs typeface="Times New Roman"/>
              </a:rPr>
              <a:t>G</a:t>
            </a:r>
            <a:r>
              <a:rPr lang="en-US" sz="2400" b="0" i="0" u="none" strike="noStrike" baseline="0">
                <a:solidFill>
                  <a:srgbClr val="000000"/>
                </a:solidFill>
                <a:latin typeface="Times New Roman"/>
                <a:cs typeface="Times New Roman"/>
              </a:rPr>
              <a:t>enerator</a:t>
            </a:r>
            <a:r>
              <a:rPr lang="en-US" sz="2400">
                <a:solidFill>
                  <a:srgbClr val="000000"/>
                </a:solidFill>
                <a:latin typeface="Times New Roman"/>
                <a:cs typeface="Times New Roman"/>
              </a:rPr>
              <a:t> </a:t>
            </a:r>
            <a:r>
              <a:rPr lang="en-US" sz="2400" b="0" i="0" u="none" strike="noStrike" baseline="0">
                <a:solidFill>
                  <a:srgbClr val="000000"/>
                </a:solidFill>
                <a:latin typeface="Times New Roman"/>
                <a:cs typeface="Times New Roman"/>
              </a:rPr>
              <a:t> - encoder-decoder-based network</a:t>
            </a:r>
            <a:r>
              <a:rPr lang="en-US" sz="2400">
                <a:solidFill>
                  <a:srgbClr val="000000"/>
                </a:solidFill>
                <a:latin typeface="Times New Roman"/>
                <a:cs typeface="Times New Roman"/>
              </a:rPr>
              <a:t> similar to</a:t>
            </a:r>
            <a:r>
              <a:rPr lang="en-US" sz="2400" b="0" i="0" u="none" strike="noStrike" baseline="0">
                <a:solidFill>
                  <a:srgbClr val="000000"/>
                </a:solidFill>
                <a:latin typeface="Times New Roman"/>
                <a:cs typeface="Times New Roman"/>
              </a:rPr>
              <a:t> UNET*</a:t>
            </a:r>
          </a:p>
          <a:p>
            <a:r>
              <a:rPr lang="en-US" sz="2400">
                <a:solidFill>
                  <a:srgbClr val="000000"/>
                </a:solidFill>
                <a:latin typeface="Times New Roman"/>
                <a:cs typeface="Times New Roman"/>
              </a:rPr>
              <a:t>Discriminator -  </a:t>
            </a:r>
            <a:r>
              <a:rPr lang="en-US" sz="2400" b="0" i="0" u="none" strike="noStrike" baseline="0" err="1">
                <a:solidFill>
                  <a:srgbClr val="000000"/>
                </a:solidFill>
                <a:latin typeface="Times New Roman"/>
                <a:cs typeface="Times New Roman"/>
              </a:rPr>
              <a:t>PatchGAN</a:t>
            </a:r>
            <a:r>
              <a:rPr lang="en-US" sz="2400">
                <a:solidFill>
                  <a:srgbClr val="000000"/>
                </a:solidFill>
                <a:latin typeface="Times New Roman"/>
                <a:cs typeface="Times New Roman"/>
              </a:rPr>
              <a:t> </a:t>
            </a:r>
            <a:endParaRPr lang="en-US" sz="2400" b="0" i="0" u="none" strike="noStrike" baseline="0">
              <a:solidFill>
                <a:srgbClr val="000000"/>
              </a:solidFill>
              <a:latin typeface="Times New Roman" panose="02020603050405020304" pitchFamily="18" charset="0"/>
              <a:cs typeface="Times New Roman" panose="02020603050405020304" pitchFamily="18" charset="0"/>
            </a:endParaRPr>
          </a:p>
          <a:p>
            <a:r>
              <a:rPr lang="en-US" sz="2400">
                <a:solidFill>
                  <a:srgbClr val="000000"/>
                </a:solidFill>
                <a:latin typeface="Times New Roman"/>
                <a:cs typeface="Times New Roman"/>
              </a:rPr>
              <a:t>A</a:t>
            </a:r>
            <a:r>
              <a:rPr lang="en-US" sz="2400" b="0" i="0" u="none" strike="noStrike" baseline="0">
                <a:solidFill>
                  <a:srgbClr val="000000"/>
                </a:solidFill>
                <a:latin typeface="Times New Roman"/>
                <a:cs typeface="Times New Roman"/>
              </a:rPr>
              <a:t>rchitecture - Guided-Pix2Pix**</a:t>
            </a:r>
          </a:p>
          <a:p>
            <a:r>
              <a:rPr lang="en-US" sz="2400" b="0" i="0" u="none" strike="noStrike" baseline="0">
                <a:solidFill>
                  <a:srgbClr val="000000"/>
                </a:solidFill>
                <a:latin typeface="Times New Roman"/>
                <a:cs typeface="Times New Roman"/>
              </a:rPr>
              <a:t>Loss Feature Extraction - ResNet</a:t>
            </a:r>
            <a:endParaRPr lang="en-US" sz="2400">
              <a:latin typeface="Times New Roman"/>
              <a:cs typeface="Times New Roman"/>
            </a:endParaRPr>
          </a:p>
        </p:txBody>
      </p:sp>
      <p:sp>
        <p:nvSpPr>
          <p:cNvPr id="4" name="TextBox 3">
            <a:extLst>
              <a:ext uri="{FF2B5EF4-FFF2-40B4-BE49-F238E27FC236}">
                <a16:creationId xmlns:a16="http://schemas.microsoft.com/office/drawing/2014/main" id="{D29B2775-E24C-80D9-8F02-18F85B668897}"/>
              </a:ext>
            </a:extLst>
          </p:cNvPr>
          <p:cNvSpPr txBox="1"/>
          <p:nvPr/>
        </p:nvSpPr>
        <p:spPr>
          <a:xfrm>
            <a:off x="1106800" y="5604385"/>
            <a:ext cx="10443111" cy="830997"/>
          </a:xfrm>
          <a:prstGeom prst="rect">
            <a:avLst/>
          </a:prstGeom>
          <a:noFill/>
        </p:spPr>
        <p:txBody>
          <a:bodyPr wrap="square" rtlCol="0">
            <a:spAutoFit/>
          </a:bodyPr>
          <a:lstStyle/>
          <a:p>
            <a:r>
              <a:rPr lang="en-IN" sz="1200">
                <a:latin typeface="Times New Roman" panose="02020603050405020304" pitchFamily="18" charset="0"/>
                <a:cs typeface="Times New Roman" panose="02020603050405020304" pitchFamily="18" charset="0"/>
              </a:rPr>
              <a:t>*N. </a:t>
            </a:r>
            <a:r>
              <a:rPr lang="en-IN" sz="1200" err="1">
                <a:latin typeface="Times New Roman" panose="02020603050405020304" pitchFamily="18" charset="0"/>
                <a:cs typeface="Times New Roman" panose="02020603050405020304" pitchFamily="18" charset="0"/>
              </a:rPr>
              <a:t>Ibtehaz</a:t>
            </a:r>
            <a:r>
              <a:rPr lang="en-IN" sz="1200">
                <a:latin typeface="Times New Roman" panose="02020603050405020304" pitchFamily="18" charset="0"/>
                <a:cs typeface="Times New Roman" panose="02020603050405020304" pitchFamily="18" charset="0"/>
              </a:rPr>
              <a:t> and M. S. Rahman, “</a:t>
            </a:r>
            <a:r>
              <a:rPr lang="en-IN" sz="1200" err="1">
                <a:latin typeface="Times New Roman" panose="02020603050405020304" pitchFamily="18" charset="0"/>
                <a:cs typeface="Times New Roman" panose="02020603050405020304" pitchFamily="18" charset="0"/>
              </a:rPr>
              <a:t>Multiresunet</a:t>
            </a:r>
            <a:r>
              <a:rPr lang="en-IN" sz="1200">
                <a:latin typeface="Times New Roman" panose="02020603050405020304" pitchFamily="18" charset="0"/>
                <a:cs typeface="Times New Roman" panose="02020603050405020304" pitchFamily="18" charset="0"/>
              </a:rPr>
              <a:t>: Rethinking the u-net architecture for multimodal biomedical image segmentation,” Neural Networks, vol. 121, pp. 74–87, 2020</a:t>
            </a:r>
          </a:p>
          <a:p>
            <a:r>
              <a:rPr lang="en-IN" sz="1200">
                <a:latin typeface="Times New Roman" panose="02020603050405020304" pitchFamily="18" charset="0"/>
                <a:cs typeface="Times New Roman" panose="02020603050405020304" pitchFamily="18" charset="0"/>
              </a:rPr>
              <a:t>**Jiao, </a:t>
            </a:r>
            <a:r>
              <a:rPr lang="en-IN" sz="1200" err="1">
                <a:latin typeface="Times New Roman" panose="02020603050405020304" pitchFamily="18" charset="0"/>
                <a:cs typeface="Times New Roman" panose="02020603050405020304" pitchFamily="18" charset="0"/>
              </a:rPr>
              <a:t>Libin</a:t>
            </a:r>
            <a:r>
              <a:rPr lang="en-IN" sz="1200">
                <a:latin typeface="Times New Roman" panose="02020603050405020304" pitchFamily="18" charset="0"/>
                <a:cs typeface="Times New Roman" panose="02020603050405020304" pitchFamily="18" charset="0"/>
              </a:rPr>
              <a:t> &amp; Hu, </a:t>
            </a:r>
            <a:r>
              <a:rPr lang="en-IN" sz="1200" err="1">
                <a:latin typeface="Times New Roman" panose="02020603050405020304" pitchFamily="18" charset="0"/>
                <a:cs typeface="Times New Roman" panose="02020603050405020304" pitchFamily="18" charset="0"/>
              </a:rPr>
              <a:t>Changmiao</a:t>
            </a:r>
            <a:r>
              <a:rPr lang="en-IN" sz="1200">
                <a:latin typeface="Times New Roman" panose="02020603050405020304" pitchFamily="18" charset="0"/>
                <a:cs typeface="Times New Roman" panose="02020603050405020304" pitchFamily="18" charset="0"/>
              </a:rPr>
              <a:t> &amp; </a:t>
            </a:r>
            <a:r>
              <a:rPr lang="en-IN" sz="1200" err="1">
                <a:latin typeface="Times New Roman" panose="02020603050405020304" pitchFamily="18" charset="0"/>
                <a:cs typeface="Times New Roman" panose="02020603050405020304" pitchFamily="18" charset="0"/>
              </a:rPr>
              <a:t>Huo</a:t>
            </a:r>
            <a:r>
              <a:rPr lang="en-IN" sz="1200">
                <a:latin typeface="Times New Roman" panose="02020603050405020304" pitchFamily="18" charset="0"/>
                <a:cs typeface="Times New Roman" panose="02020603050405020304" pitchFamily="18" charset="0"/>
              </a:rPr>
              <a:t>, Lian-</a:t>
            </a:r>
            <a:r>
              <a:rPr lang="en-IN" sz="1200" err="1">
                <a:latin typeface="Times New Roman" panose="02020603050405020304" pitchFamily="18" charset="0"/>
                <a:cs typeface="Times New Roman" panose="02020603050405020304" pitchFamily="18" charset="0"/>
              </a:rPr>
              <a:t>Zhi</a:t>
            </a:r>
            <a:r>
              <a:rPr lang="en-IN" sz="1200">
                <a:latin typeface="Times New Roman" panose="02020603050405020304" pitchFamily="18" charset="0"/>
                <a:cs typeface="Times New Roman" panose="02020603050405020304" pitchFamily="18" charset="0"/>
              </a:rPr>
              <a:t> &amp; Tang, Ping. (2021). Guided-Pix2Pix: End-to-End Inference and Refinement Network for Image Dehazing. IEEE Journal of Selected Topics in Applied Earth Observations and Remote Sensing. PP. 1-1. 10.1109/JSTARS.2021.3061460. </a:t>
            </a:r>
            <a:endParaRPr lang="en-US" sz="120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AA34B046-E7F0-4CF5-AEFE-9AFE223D1003}"/>
              </a:ext>
            </a:extLst>
          </p:cNvPr>
          <p:cNvSpPr>
            <a:spLocks noGrp="1"/>
          </p:cNvSpPr>
          <p:nvPr>
            <p:ph type="dt" sz="half" idx="10"/>
          </p:nvPr>
        </p:nvSpPr>
        <p:spPr/>
        <p:txBody>
          <a:bodyPr/>
          <a:lstStyle/>
          <a:p>
            <a:r>
              <a:rPr lang="en-US"/>
              <a:t>6/14/2022</a:t>
            </a:r>
          </a:p>
        </p:txBody>
      </p:sp>
      <p:sp>
        <p:nvSpPr>
          <p:cNvPr id="3" name="Footer Placeholder 2">
            <a:extLst>
              <a:ext uri="{FF2B5EF4-FFF2-40B4-BE49-F238E27FC236}">
                <a16:creationId xmlns:a16="http://schemas.microsoft.com/office/drawing/2014/main" id="{F19867CF-0AD1-4A40-9E15-2EC7E42BFEA2}"/>
              </a:ext>
            </a:extLst>
          </p:cNvPr>
          <p:cNvSpPr>
            <a:spLocks noGrp="1"/>
          </p:cNvSpPr>
          <p:nvPr>
            <p:ph type="ftr" sz="quarter" idx="11"/>
          </p:nvPr>
        </p:nvSpPr>
        <p:spPr/>
        <p:txBody>
          <a:bodyPr/>
          <a:lstStyle/>
          <a:p>
            <a:r>
              <a:rPr lang="en-US"/>
              <a:t>Dept. of Mechatronics, MIT Manipal</a:t>
            </a:r>
          </a:p>
        </p:txBody>
      </p:sp>
      <p:sp>
        <p:nvSpPr>
          <p:cNvPr id="5" name="Slide Number Placeholder 4">
            <a:extLst>
              <a:ext uri="{FF2B5EF4-FFF2-40B4-BE49-F238E27FC236}">
                <a16:creationId xmlns:a16="http://schemas.microsoft.com/office/drawing/2014/main" id="{1234AF8D-F4BC-4B93-BC65-EB767DD0DAB5}"/>
              </a:ext>
            </a:extLst>
          </p:cNvPr>
          <p:cNvSpPr>
            <a:spLocks noGrp="1"/>
          </p:cNvSpPr>
          <p:nvPr>
            <p:ph type="sldNum" sz="quarter" idx="12"/>
          </p:nvPr>
        </p:nvSpPr>
        <p:spPr/>
        <p:txBody>
          <a:bodyPr/>
          <a:lstStyle/>
          <a:p>
            <a:fld id="{D0616022-2DF8-8644-8036-BD5A9B424EBB}" type="slidenum">
              <a:rPr lang="en-US" smtClean="0"/>
              <a:t>18</a:t>
            </a:fld>
            <a:endParaRPr lang="en-US"/>
          </a:p>
        </p:txBody>
      </p:sp>
    </p:spTree>
    <p:extLst>
      <p:ext uri="{BB962C8B-B14F-4D97-AF65-F5344CB8AC3E}">
        <p14:creationId xmlns:p14="http://schemas.microsoft.com/office/powerpoint/2010/main" val="332989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a:extLst>
              <a:ext uri="{FF2B5EF4-FFF2-40B4-BE49-F238E27FC236}">
                <a16:creationId xmlns:a16="http://schemas.microsoft.com/office/drawing/2014/main" id="{C14F753B-B76D-FC55-60A2-17A8BDE6F7EE}"/>
              </a:ext>
            </a:extLst>
          </p:cNvPr>
          <p:cNvPicPr>
            <a:picLocks noChangeAspect="1"/>
          </p:cNvPicPr>
          <p:nvPr/>
        </p:nvPicPr>
        <p:blipFill rotWithShape="1">
          <a:blip r:embed="rId2"/>
          <a:srcRect b="78"/>
          <a:stretch/>
        </p:blipFill>
        <p:spPr>
          <a:xfrm>
            <a:off x="1452720" y="1645091"/>
            <a:ext cx="9466248" cy="4188503"/>
          </a:xfrm>
          <a:prstGeom prst="rect">
            <a:avLst/>
          </a:prstGeom>
        </p:spPr>
      </p:pic>
      <p:sp>
        <p:nvSpPr>
          <p:cNvPr id="11" name="TextBox 10">
            <a:extLst>
              <a:ext uri="{FF2B5EF4-FFF2-40B4-BE49-F238E27FC236}">
                <a16:creationId xmlns:a16="http://schemas.microsoft.com/office/drawing/2014/main" id="{AC3FC9FE-F77F-C72D-6FB6-F6DB0D2DCBFB}"/>
              </a:ext>
            </a:extLst>
          </p:cNvPr>
          <p:cNvSpPr txBox="1"/>
          <p:nvPr/>
        </p:nvSpPr>
        <p:spPr>
          <a:xfrm>
            <a:off x="3687759" y="6012155"/>
            <a:ext cx="5510852"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Fig 10: A generalized CGAN architecture.</a:t>
            </a:r>
          </a:p>
        </p:txBody>
      </p:sp>
      <p:sp>
        <p:nvSpPr>
          <p:cNvPr id="4" name="TextBox 3">
            <a:extLst>
              <a:ext uri="{FF2B5EF4-FFF2-40B4-BE49-F238E27FC236}">
                <a16:creationId xmlns:a16="http://schemas.microsoft.com/office/drawing/2014/main" id="{88CD9C18-E23A-9D06-DB2E-8A3B852B1588}"/>
              </a:ext>
            </a:extLst>
          </p:cNvPr>
          <p:cNvSpPr txBox="1"/>
          <p:nvPr/>
        </p:nvSpPr>
        <p:spPr>
          <a:xfrm>
            <a:off x="1913467" y="210699"/>
            <a:ext cx="7975600" cy="1200329"/>
          </a:xfrm>
          <a:prstGeom prst="rect">
            <a:avLst/>
          </a:prstGeom>
          <a:noFill/>
        </p:spPr>
        <p:txBody>
          <a:bodyPr wrap="square" rtlCol="0">
            <a:spAutoFit/>
          </a:bodyPr>
          <a:lstStyle/>
          <a:p>
            <a:pPr algn="ctr"/>
            <a:r>
              <a:rPr lang="en-US" sz="3600">
                <a:latin typeface="Times New Roman" panose="02020603050405020304" pitchFamily="18" charset="0"/>
                <a:cs typeface="Times New Roman" panose="02020603050405020304" pitchFamily="18" charset="0"/>
              </a:rPr>
              <a:t>Conditional Generative Adversarial Network(CGAN)</a:t>
            </a:r>
          </a:p>
        </p:txBody>
      </p:sp>
      <p:sp>
        <p:nvSpPr>
          <p:cNvPr id="2" name="Date Placeholder 1">
            <a:extLst>
              <a:ext uri="{FF2B5EF4-FFF2-40B4-BE49-F238E27FC236}">
                <a16:creationId xmlns:a16="http://schemas.microsoft.com/office/drawing/2014/main" id="{009F28F1-5864-4BD9-ABE4-A5A501480560}"/>
              </a:ext>
            </a:extLst>
          </p:cNvPr>
          <p:cNvSpPr>
            <a:spLocks noGrp="1"/>
          </p:cNvSpPr>
          <p:nvPr>
            <p:ph type="dt" sz="half" idx="10"/>
          </p:nvPr>
        </p:nvSpPr>
        <p:spPr/>
        <p:txBody>
          <a:bodyPr/>
          <a:lstStyle/>
          <a:p>
            <a:r>
              <a:rPr lang="en-US"/>
              <a:t>6/14/2022</a:t>
            </a:r>
          </a:p>
        </p:txBody>
      </p:sp>
      <p:sp>
        <p:nvSpPr>
          <p:cNvPr id="3" name="Footer Placeholder 2">
            <a:extLst>
              <a:ext uri="{FF2B5EF4-FFF2-40B4-BE49-F238E27FC236}">
                <a16:creationId xmlns:a16="http://schemas.microsoft.com/office/drawing/2014/main" id="{A8B4F07B-423A-40F2-8D89-558DF738043C}"/>
              </a:ext>
            </a:extLst>
          </p:cNvPr>
          <p:cNvSpPr>
            <a:spLocks noGrp="1"/>
          </p:cNvSpPr>
          <p:nvPr>
            <p:ph type="ftr" sz="quarter" idx="11"/>
          </p:nvPr>
        </p:nvSpPr>
        <p:spPr>
          <a:xfrm>
            <a:off x="4038600" y="6542420"/>
            <a:ext cx="4114800" cy="365125"/>
          </a:xfrm>
        </p:spPr>
        <p:txBody>
          <a:bodyPr/>
          <a:lstStyle/>
          <a:p>
            <a:r>
              <a:rPr lang="en-US"/>
              <a:t>Dept. of Mechatronics, MIT Manipal</a:t>
            </a:r>
          </a:p>
        </p:txBody>
      </p:sp>
      <p:sp>
        <p:nvSpPr>
          <p:cNvPr id="5" name="Slide Number Placeholder 4">
            <a:extLst>
              <a:ext uri="{FF2B5EF4-FFF2-40B4-BE49-F238E27FC236}">
                <a16:creationId xmlns:a16="http://schemas.microsoft.com/office/drawing/2014/main" id="{59C8682C-B1A0-47B3-9376-A3226C212785}"/>
              </a:ext>
            </a:extLst>
          </p:cNvPr>
          <p:cNvSpPr>
            <a:spLocks noGrp="1"/>
          </p:cNvSpPr>
          <p:nvPr>
            <p:ph type="sldNum" sz="quarter" idx="12"/>
          </p:nvPr>
        </p:nvSpPr>
        <p:spPr/>
        <p:txBody>
          <a:bodyPr/>
          <a:lstStyle/>
          <a:p>
            <a:fld id="{D0616022-2DF8-8644-8036-BD5A9B424EBB}" type="slidenum">
              <a:rPr lang="en-US" smtClean="0"/>
              <a:t>19</a:t>
            </a:fld>
            <a:endParaRPr lang="en-US"/>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03FC885F-91FD-7CB6-12D3-565710B98009}"/>
                  </a:ext>
                </a:extLst>
              </p14:cNvPr>
              <p14:cNvContentPartPr/>
              <p14:nvPr/>
            </p14:nvContentPartPr>
            <p14:xfrm>
              <a:off x="779720" y="248093"/>
              <a:ext cx="19050" cy="19050"/>
            </p14:xfrm>
          </p:contentPart>
        </mc:Choice>
        <mc:Fallback xmlns="">
          <p:pic>
            <p:nvPicPr>
              <p:cNvPr id="7" name="Ink 6">
                <a:extLst>
                  <a:ext uri="{FF2B5EF4-FFF2-40B4-BE49-F238E27FC236}">
                    <a16:creationId xmlns:a16="http://schemas.microsoft.com/office/drawing/2014/main" id="{03FC885F-91FD-7CB6-12D3-565710B98009}"/>
                  </a:ext>
                </a:extLst>
              </p:cNvPr>
              <p:cNvPicPr/>
              <p:nvPr/>
            </p:nvPicPr>
            <p:blipFill>
              <a:blip r:embed="rId4"/>
              <a:stretch>
                <a:fillRect/>
              </a:stretch>
            </p:blipFill>
            <p:spPr>
              <a:xfrm>
                <a:off x="-172780" y="-704407"/>
                <a:ext cx="1905000" cy="190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AF6E9416-DBDC-282A-4E19-80BC5E5D4FBB}"/>
                  </a:ext>
                </a:extLst>
              </p14:cNvPr>
              <p14:cNvContentPartPr/>
              <p14:nvPr/>
            </p14:nvContentPartPr>
            <p14:xfrm>
              <a:off x="4867864" y="5539631"/>
              <a:ext cx="1962150" cy="19050"/>
            </p14:xfrm>
          </p:contentPart>
        </mc:Choice>
        <mc:Fallback xmlns="">
          <p:pic>
            <p:nvPicPr>
              <p:cNvPr id="13" name="Ink 12">
                <a:extLst>
                  <a:ext uri="{FF2B5EF4-FFF2-40B4-BE49-F238E27FC236}">
                    <a16:creationId xmlns:a16="http://schemas.microsoft.com/office/drawing/2014/main" id="{AF6E9416-DBDC-282A-4E19-80BC5E5D4FBB}"/>
                  </a:ext>
                </a:extLst>
              </p:cNvPr>
              <p:cNvPicPr/>
              <p:nvPr/>
            </p:nvPicPr>
            <p:blipFill>
              <a:blip r:embed="rId6"/>
              <a:stretch>
                <a:fillRect/>
              </a:stretch>
            </p:blipFill>
            <p:spPr>
              <a:xfrm>
                <a:off x="4849879" y="5492006"/>
                <a:ext cx="1997760" cy="11334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85B0788B-8F40-7F24-E43A-BCF80574F1AC}"/>
                  </a:ext>
                </a:extLst>
              </p14:cNvPr>
              <p14:cNvContentPartPr/>
              <p14:nvPr/>
            </p14:nvContentPartPr>
            <p14:xfrm>
              <a:off x="3331534" y="6567445"/>
              <a:ext cx="457200" cy="19050"/>
            </p14:xfrm>
          </p:contentPart>
        </mc:Choice>
        <mc:Fallback xmlns="">
          <p:pic>
            <p:nvPicPr>
              <p:cNvPr id="15" name="Ink 14">
                <a:extLst>
                  <a:ext uri="{FF2B5EF4-FFF2-40B4-BE49-F238E27FC236}">
                    <a16:creationId xmlns:a16="http://schemas.microsoft.com/office/drawing/2014/main" id="{85B0788B-8F40-7F24-E43A-BCF80574F1AC}"/>
                  </a:ext>
                </a:extLst>
              </p:cNvPr>
              <p:cNvPicPr/>
              <p:nvPr/>
            </p:nvPicPr>
            <p:blipFill>
              <a:blip r:embed="rId8"/>
              <a:stretch>
                <a:fillRect/>
              </a:stretch>
            </p:blipFill>
            <p:spPr>
              <a:xfrm>
                <a:off x="3313477" y="6522088"/>
                <a:ext cx="492953" cy="10885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E5231575-5685-2425-CEBD-EC1D8B384F44}"/>
                  </a:ext>
                </a:extLst>
              </p14:cNvPr>
              <p14:cNvContentPartPr/>
              <p14:nvPr/>
            </p14:nvContentPartPr>
            <p14:xfrm>
              <a:off x="726558" y="1134139"/>
              <a:ext cx="19050" cy="19050"/>
            </p14:xfrm>
          </p:contentPart>
        </mc:Choice>
        <mc:Fallback xmlns="">
          <p:pic>
            <p:nvPicPr>
              <p:cNvPr id="19" name="Ink 18">
                <a:extLst>
                  <a:ext uri="{FF2B5EF4-FFF2-40B4-BE49-F238E27FC236}">
                    <a16:creationId xmlns:a16="http://schemas.microsoft.com/office/drawing/2014/main" id="{E5231575-5685-2425-CEBD-EC1D8B384F44}"/>
                  </a:ext>
                </a:extLst>
              </p:cNvPr>
              <p:cNvPicPr/>
              <p:nvPr/>
            </p:nvPicPr>
            <p:blipFill>
              <a:blip r:embed="rId10"/>
              <a:stretch>
                <a:fillRect/>
              </a:stretch>
            </p:blipFill>
            <p:spPr>
              <a:xfrm>
                <a:off x="-2607192" y="-2199611"/>
                <a:ext cx="6667500" cy="66675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7B66D9DF-E028-84A2-641A-799BF6DBA593}"/>
                  </a:ext>
                </a:extLst>
              </p14:cNvPr>
              <p14:cNvContentPartPr/>
              <p14:nvPr/>
            </p14:nvContentPartPr>
            <p14:xfrm>
              <a:off x="4249258" y="5476376"/>
              <a:ext cx="3305175" cy="352425"/>
            </p14:xfrm>
          </p:contentPart>
        </mc:Choice>
        <mc:Fallback xmlns="">
          <p:pic>
            <p:nvPicPr>
              <p:cNvPr id="20" name="Ink 19">
                <a:extLst>
                  <a:ext uri="{FF2B5EF4-FFF2-40B4-BE49-F238E27FC236}">
                    <a16:creationId xmlns:a16="http://schemas.microsoft.com/office/drawing/2014/main" id="{7B66D9DF-E028-84A2-641A-799BF6DBA593}"/>
                  </a:ext>
                </a:extLst>
              </p:cNvPr>
              <p:cNvPicPr/>
              <p:nvPr/>
            </p:nvPicPr>
            <p:blipFill>
              <a:blip r:embed="rId12"/>
              <a:stretch>
                <a:fillRect/>
              </a:stretch>
            </p:blipFill>
            <p:spPr>
              <a:xfrm>
                <a:off x="4186340" y="5413055"/>
                <a:ext cx="3430652" cy="478705"/>
              </a:xfrm>
              <a:prstGeom prst="rect">
                <a:avLst/>
              </a:prstGeom>
            </p:spPr>
          </p:pic>
        </mc:Fallback>
      </mc:AlternateContent>
    </p:spTree>
    <p:extLst>
      <p:ext uri="{BB962C8B-B14F-4D97-AF65-F5344CB8AC3E}">
        <p14:creationId xmlns:p14="http://schemas.microsoft.com/office/powerpoint/2010/main" val="10065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2870BCDC-6DF1-123A-0A79-B9E66207F4D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u="sng">
                <a:latin typeface="Times New Roman" panose="02020603050405020304" pitchFamily="18" charset="0"/>
                <a:cs typeface="Times New Roman" panose="02020603050405020304" pitchFamily="18" charset="0"/>
              </a:rPr>
              <a:t>CONTENTS</a:t>
            </a:r>
          </a:p>
        </p:txBody>
      </p:sp>
      <p:sp>
        <p:nvSpPr>
          <p:cNvPr id="3" name="Date Placeholder 2">
            <a:extLst>
              <a:ext uri="{FF2B5EF4-FFF2-40B4-BE49-F238E27FC236}">
                <a16:creationId xmlns:a16="http://schemas.microsoft.com/office/drawing/2014/main" id="{F7135500-C793-4266-833C-92EE7100159B}"/>
              </a:ext>
            </a:extLst>
          </p:cNvPr>
          <p:cNvSpPr>
            <a:spLocks noGrp="1"/>
          </p:cNvSpPr>
          <p:nvPr>
            <p:ph type="dt" sz="half" idx="10"/>
          </p:nvPr>
        </p:nvSpPr>
        <p:spPr/>
        <p:txBody>
          <a:bodyPr/>
          <a:lstStyle/>
          <a:p>
            <a:r>
              <a:rPr lang="en-US"/>
              <a:t>6/14/2022</a:t>
            </a:r>
          </a:p>
        </p:txBody>
      </p:sp>
      <p:sp>
        <p:nvSpPr>
          <p:cNvPr id="4" name="Footer Placeholder 3">
            <a:extLst>
              <a:ext uri="{FF2B5EF4-FFF2-40B4-BE49-F238E27FC236}">
                <a16:creationId xmlns:a16="http://schemas.microsoft.com/office/drawing/2014/main" id="{2FFE3459-4CF9-49B5-830E-93B18F2DE375}"/>
              </a:ext>
            </a:extLst>
          </p:cNvPr>
          <p:cNvSpPr>
            <a:spLocks noGrp="1"/>
          </p:cNvSpPr>
          <p:nvPr>
            <p:ph type="ftr" sz="quarter" idx="11"/>
          </p:nvPr>
        </p:nvSpPr>
        <p:spPr/>
        <p:txBody>
          <a:bodyPr/>
          <a:lstStyle/>
          <a:p>
            <a:r>
              <a:rPr lang="en-US"/>
              <a:t>Dept. of Mechatronics, MIT Manipal</a:t>
            </a:r>
          </a:p>
        </p:txBody>
      </p:sp>
      <p:sp>
        <p:nvSpPr>
          <p:cNvPr id="5" name="Slide Number Placeholder 4">
            <a:extLst>
              <a:ext uri="{FF2B5EF4-FFF2-40B4-BE49-F238E27FC236}">
                <a16:creationId xmlns:a16="http://schemas.microsoft.com/office/drawing/2014/main" id="{CF323A27-C96A-453C-812E-71A36816F8A9}"/>
              </a:ext>
            </a:extLst>
          </p:cNvPr>
          <p:cNvSpPr>
            <a:spLocks noGrp="1"/>
          </p:cNvSpPr>
          <p:nvPr>
            <p:ph type="sldNum" sz="quarter" idx="12"/>
          </p:nvPr>
        </p:nvSpPr>
        <p:spPr/>
        <p:txBody>
          <a:bodyPr/>
          <a:lstStyle/>
          <a:p>
            <a:fld id="{D0616022-2DF8-8644-8036-BD5A9B424EBB}" type="slidenum">
              <a:rPr lang="en-US" smtClean="0"/>
              <a:t>2</a:t>
            </a:fld>
            <a:endParaRPr lang="en-US"/>
          </a:p>
        </p:txBody>
      </p:sp>
      <p:graphicFrame>
        <p:nvGraphicFramePr>
          <p:cNvPr id="731" name="Content Placeholder 2">
            <a:extLst>
              <a:ext uri="{FF2B5EF4-FFF2-40B4-BE49-F238E27FC236}">
                <a16:creationId xmlns:a16="http://schemas.microsoft.com/office/drawing/2014/main" id="{42F4AFDC-AB92-9F6D-66AC-C208AEFBBA6F}"/>
              </a:ext>
            </a:extLst>
          </p:cNvPr>
          <p:cNvGraphicFramePr>
            <a:graphicFrameLocks noGrp="1"/>
          </p:cNvGraphicFramePr>
          <p:nvPr>
            <p:extLst>
              <p:ext uri="{D42A27DB-BD31-4B8C-83A1-F6EECF244321}">
                <p14:modId xmlns:p14="http://schemas.microsoft.com/office/powerpoint/2010/main" val="796589803"/>
              </p:ext>
            </p:extLst>
          </p:nvPr>
        </p:nvGraphicFramePr>
        <p:xfrm>
          <a:off x="1137431" y="1796597"/>
          <a:ext cx="1033974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73" name="Graphic 1872" descr="Meeting">
            <a:extLst>
              <a:ext uri="{FF2B5EF4-FFF2-40B4-BE49-F238E27FC236}">
                <a16:creationId xmlns:a16="http://schemas.microsoft.com/office/drawing/2014/main" id="{FFDD7D68-C129-5832-500B-2FAA3CA31A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18131" y="4130073"/>
            <a:ext cx="360518" cy="360518"/>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172525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BBBFE3D0-155E-C8A1-2169-ED8341FAC6F2}"/>
              </a:ext>
            </a:extLst>
          </p:cNvPr>
          <p:cNvSpPr txBox="1">
            <a:spLocks/>
          </p:cNvSpPr>
          <p:nvPr/>
        </p:nvSpPr>
        <p:spPr>
          <a:xfrm>
            <a:off x="838199" y="-3862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Times New Roman" panose="02020603050405020304" pitchFamily="18" charset="0"/>
                <a:cs typeface="Times New Roman" panose="02020603050405020304" pitchFamily="18" charset="0"/>
              </a:rPr>
              <a:t>Flare Removal Algorithm</a:t>
            </a:r>
          </a:p>
        </p:txBody>
      </p:sp>
      <p:sp>
        <p:nvSpPr>
          <p:cNvPr id="13" name="TextBox 12">
            <a:extLst>
              <a:ext uri="{FF2B5EF4-FFF2-40B4-BE49-F238E27FC236}">
                <a16:creationId xmlns:a16="http://schemas.microsoft.com/office/drawing/2014/main" id="{AE1D8BC2-1964-94E6-B4D0-952EE8E9B8F7}"/>
              </a:ext>
            </a:extLst>
          </p:cNvPr>
          <p:cNvSpPr txBox="1"/>
          <p:nvPr/>
        </p:nvSpPr>
        <p:spPr>
          <a:xfrm>
            <a:off x="3134483" y="6355474"/>
            <a:ext cx="5918433" cy="369332"/>
          </a:xfrm>
          <a:prstGeom prst="rect">
            <a:avLst/>
          </a:prstGeom>
          <a:noFill/>
        </p:spPr>
        <p:txBody>
          <a:bodyPr wrap="square" lIns="91440" tIns="45720" rIns="91440" bIns="45720" rtlCol="0" anchor="t">
            <a:spAutoFit/>
          </a:bodyPr>
          <a:lstStyle/>
          <a:p>
            <a:pPr algn="ctr"/>
            <a:r>
              <a:rPr lang="en-US">
                <a:latin typeface="Times New Roman"/>
                <a:cs typeface="Times New Roman"/>
              </a:rPr>
              <a:t>Fig 11: CGAN architecture that was used for flare removal</a:t>
            </a:r>
          </a:p>
        </p:txBody>
      </p:sp>
      <p:pic>
        <p:nvPicPr>
          <p:cNvPr id="17" name="Picture 16" descr="Diagram&#10;&#10;Description automatically generated with medium confidence">
            <a:extLst>
              <a:ext uri="{FF2B5EF4-FFF2-40B4-BE49-F238E27FC236}">
                <a16:creationId xmlns:a16="http://schemas.microsoft.com/office/drawing/2014/main" id="{F74A8D17-0175-7A12-7550-FE0EC7DE7368}"/>
              </a:ext>
            </a:extLst>
          </p:cNvPr>
          <p:cNvPicPr>
            <a:picLocks noChangeAspect="1"/>
          </p:cNvPicPr>
          <p:nvPr/>
        </p:nvPicPr>
        <p:blipFill>
          <a:blip r:embed="rId2"/>
          <a:stretch>
            <a:fillRect/>
          </a:stretch>
        </p:blipFill>
        <p:spPr>
          <a:xfrm>
            <a:off x="838199" y="596443"/>
            <a:ext cx="10515600" cy="5866192"/>
          </a:xfrm>
          <a:prstGeom prst="rect">
            <a:avLst/>
          </a:prstGeom>
        </p:spPr>
      </p:pic>
      <p:sp>
        <p:nvSpPr>
          <p:cNvPr id="2" name="Date Placeholder 1">
            <a:extLst>
              <a:ext uri="{FF2B5EF4-FFF2-40B4-BE49-F238E27FC236}">
                <a16:creationId xmlns:a16="http://schemas.microsoft.com/office/drawing/2014/main" id="{56888A68-6B05-4A30-AF55-9E160B277651}"/>
              </a:ext>
            </a:extLst>
          </p:cNvPr>
          <p:cNvSpPr>
            <a:spLocks noGrp="1"/>
          </p:cNvSpPr>
          <p:nvPr>
            <p:ph type="dt" sz="half" idx="10"/>
          </p:nvPr>
        </p:nvSpPr>
        <p:spPr/>
        <p:txBody>
          <a:bodyPr/>
          <a:lstStyle/>
          <a:p>
            <a:r>
              <a:rPr lang="en-US"/>
              <a:t>6/14/2022</a:t>
            </a:r>
          </a:p>
        </p:txBody>
      </p:sp>
      <p:sp>
        <p:nvSpPr>
          <p:cNvPr id="4" name="Slide Number Placeholder 3">
            <a:extLst>
              <a:ext uri="{FF2B5EF4-FFF2-40B4-BE49-F238E27FC236}">
                <a16:creationId xmlns:a16="http://schemas.microsoft.com/office/drawing/2014/main" id="{3E24D047-57BB-49F0-AB22-DBDCB5C346F9}"/>
              </a:ext>
            </a:extLst>
          </p:cNvPr>
          <p:cNvSpPr>
            <a:spLocks noGrp="1"/>
          </p:cNvSpPr>
          <p:nvPr>
            <p:ph type="sldNum" sz="quarter" idx="12"/>
          </p:nvPr>
        </p:nvSpPr>
        <p:spPr/>
        <p:txBody>
          <a:bodyPr/>
          <a:lstStyle/>
          <a:p>
            <a:fld id="{D0616022-2DF8-8644-8036-BD5A9B424EBB}" type="slidenum">
              <a:rPr lang="en-US" smtClean="0"/>
              <a:t>20</a:t>
            </a:fld>
            <a:endParaRPr lang="en-US"/>
          </a:p>
        </p:txBody>
      </p:sp>
    </p:spTree>
    <p:extLst>
      <p:ext uri="{BB962C8B-B14F-4D97-AF65-F5344CB8AC3E}">
        <p14:creationId xmlns:p14="http://schemas.microsoft.com/office/powerpoint/2010/main" val="264269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72E56481-27D0-8F0F-BC33-95176E855AAE}"/>
              </a:ext>
            </a:extLst>
          </p:cNvPr>
          <p:cNvSpPr txBox="1">
            <a:spLocks/>
          </p:cNvSpPr>
          <p:nvPr/>
        </p:nvSpPr>
        <p:spPr>
          <a:xfrm>
            <a:off x="1207535" y="28953"/>
            <a:ext cx="10515600" cy="9261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a:latin typeface="Times New Roman" panose="02020603050405020304" pitchFamily="18" charset="0"/>
                <a:cs typeface="Times New Roman" panose="02020603050405020304" pitchFamily="18" charset="0"/>
              </a:rPr>
              <a:t>Generator Architecture</a:t>
            </a:r>
          </a:p>
        </p:txBody>
      </p:sp>
      <p:grpSp>
        <p:nvGrpSpPr>
          <p:cNvPr id="11" name="Group 10">
            <a:extLst>
              <a:ext uri="{FF2B5EF4-FFF2-40B4-BE49-F238E27FC236}">
                <a16:creationId xmlns:a16="http://schemas.microsoft.com/office/drawing/2014/main" id="{B96A06F2-6E53-F603-8E4A-6FD7FEC9C530}"/>
              </a:ext>
            </a:extLst>
          </p:cNvPr>
          <p:cNvGrpSpPr/>
          <p:nvPr/>
        </p:nvGrpSpPr>
        <p:grpSpPr>
          <a:xfrm>
            <a:off x="3483645" y="1135339"/>
            <a:ext cx="8623020" cy="4587322"/>
            <a:chOff x="1526059" y="1403351"/>
            <a:chExt cx="8106032" cy="3745584"/>
          </a:xfrm>
        </p:grpSpPr>
        <p:pic>
          <p:nvPicPr>
            <p:cNvPr id="13" name="Picture 2" descr="Sensors | Free Full-Text | Modified U-NET Architecture for Segmentation of  Skin Lesion">
              <a:extLst>
                <a:ext uri="{FF2B5EF4-FFF2-40B4-BE49-F238E27FC236}">
                  <a16:creationId xmlns:a16="http://schemas.microsoft.com/office/drawing/2014/main" id="{4E063AC3-CF33-9F98-E822-618B3494C2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059" y="1403351"/>
              <a:ext cx="8106032" cy="37455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The sun shining through the clouds&#10;&#10;Description automatically generated with low confidence">
              <a:extLst>
                <a:ext uri="{FF2B5EF4-FFF2-40B4-BE49-F238E27FC236}">
                  <a16:creationId xmlns:a16="http://schemas.microsoft.com/office/drawing/2014/main" id="{D16B425B-6CA5-FFCC-7680-D01218C92B7B}"/>
                </a:ext>
              </a:extLst>
            </p:cNvPr>
            <p:cNvPicPr>
              <a:picLocks noChangeAspect="1"/>
            </p:cNvPicPr>
            <p:nvPr/>
          </p:nvPicPr>
          <p:blipFill>
            <a:blip r:embed="rId3"/>
            <a:stretch>
              <a:fillRect/>
            </a:stretch>
          </p:blipFill>
          <p:spPr>
            <a:xfrm>
              <a:off x="1583726" y="1477069"/>
              <a:ext cx="869090" cy="926320"/>
            </a:xfrm>
            <a:prstGeom prst="rect">
              <a:avLst/>
            </a:prstGeom>
          </p:spPr>
        </p:pic>
        <p:pic>
          <p:nvPicPr>
            <p:cNvPr id="17" name="Picture 16" descr="The sun in the sky&#10;&#10;Description automatically generated with medium confidence">
              <a:extLst>
                <a:ext uri="{FF2B5EF4-FFF2-40B4-BE49-F238E27FC236}">
                  <a16:creationId xmlns:a16="http://schemas.microsoft.com/office/drawing/2014/main" id="{D02DE7BE-342F-C265-E2A7-E20C6BB9AFA2}"/>
                </a:ext>
              </a:extLst>
            </p:cNvPr>
            <p:cNvPicPr>
              <a:picLocks noChangeAspect="1"/>
            </p:cNvPicPr>
            <p:nvPr/>
          </p:nvPicPr>
          <p:blipFill>
            <a:blip r:embed="rId4"/>
            <a:stretch>
              <a:fillRect/>
            </a:stretch>
          </p:blipFill>
          <p:spPr>
            <a:xfrm>
              <a:off x="8052487" y="1477068"/>
              <a:ext cx="869090" cy="969569"/>
            </a:xfrm>
            <a:prstGeom prst="rect">
              <a:avLst/>
            </a:prstGeom>
          </p:spPr>
        </p:pic>
        <p:sp>
          <p:nvSpPr>
            <p:cNvPr id="18" name="TextBox 17">
              <a:extLst>
                <a:ext uri="{FF2B5EF4-FFF2-40B4-BE49-F238E27FC236}">
                  <a16:creationId xmlns:a16="http://schemas.microsoft.com/office/drawing/2014/main" id="{9E96AFAD-EE94-293B-3164-D90B811B44B7}"/>
                </a:ext>
              </a:extLst>
            </p:cNvPr>
            <p:cNvSpPr txBox="1"/>
            <p:nvPr/>
          </p:nvSpPr>
          <p:spPr>
            <a:xfrm>
              <a:off x="1583726" y="2570205"/>
              <a:ext cx="825842" cy="207324"/>
            </a:xfrm>
            <a:prstGeom prst="rect">
              <a:avLst/>
            </a:prstGeom>
            <a:noFill/>
          </p:spPr>
          <p:txBody>
            <a:bodyPr wrap="square" rtlCol="0">
              <a:spAutoFit/>
            </a:bodyPr>
            <a:lstStyle/>
            <a:p>
              <a:r>
                <a:rPr lang="en-US" sz="1050">
                  <a:latin typeface="Times New Roman" panose="02020603050405020304" pitchFamily="18" charset="0"/>
                  <a:cs typeface="Times New Roman" panose="02020603050405020304" pitchFamily="18" charset="0"/>
                </a:rPr>
                <a:t>Input Image</a:t>
              </a:r>
            </a:p>
          </p:txBody>
        </p:sp>
        <p:sp>
          <p:nvSpPr>
            <p:cNvPr id="19" name="TextBox 18">
              <a:extLst>
                <a:ext uri="{FF2B5EF4-FFF2-40B4-BE49-F238E27FC236}">
                  <a16:creationId xmlns:a16="http://schemas.microsoft.com/office/drawing/2014/main" id="{BACDC013-01B0-BD8E-32FA-A6AEC18C84BA}"/>
                </a:ext>
              </a:extLst>
            </p:cNvPr>
            <p:cNvSpPr txBox="1"/>
            <p:nvPr/>
          </p:nvSpPr>
          <p:spPr>
            <a:xfrm>
              <a:off x="7970109" y="2595647"/>
              <a:ext cx="1124463" cy="207324"/>
            </a:xfrm>
            <a:prstGeom prst="rect">
              <a:avLst/>
            </a:prstGeom>
            <a:noFill/>
          </p:spPr>
          <p:txBody>
            <a:bodyPr wrap="square" rtlCol="0">
              <a:spAutoFit/>
            </a:bodyPr>
            <a:lstStyle/>
            <a:p>
              <a:r>
                <a:rPr lang="en-US" sz="1050">
                  <a:latin typeface="Times New Roman" panose="02020603050405020304" pitchFamily="18" charset="0"/>
                  <a:cs typeface="Times New Roman" panose="02020603050405020304" pitchFamily="18" charset="0"/>
                </a:rPr>
                <a:t>Generated Image</a:t>
              </a:r>
            </a:p>
          </p:txBody>
        </p:sp>
        <p:sp>
          <p:nvSpPr>
            <p:cNvPr id="20" name="TextBox 19">
              <a:extLst>
                <a:ext uri="{FF2B5EF4-FFF2-40B4-BE49-F238E27FC236}">
                  <a16:creationId xmlns:a16="http://schemas.microsoft.com/office/drawing/2014/main" id="{A540D198-C0AD-2FB5-E600-63CCAD026F6B}"/>
                </a:ext>
              </a:extLst>
            </p:cNvPr>
            <p:cNvSpPr txBox="1"/>
            <p:nvPr/>
          </p:nvSpPr>
          <p:spPr>
            <a:xfrm>
              <a:off x="4328984" y="1834894"/>
              <a:ext cx="1268627" cy="207324"/>
            </a:xfrm>
            <a:prstGeom prst="rect">
              <a:avLst/>
            </a:prstGeom>
            <a:noFill/>
          </p:spPr>
          <p:txBody>
            <a:bodyPr wrap="square" rtlCol="0">
              <a:spAutoFit/>
            </a:bodyPr>
            <a:lstStyle/>
            <a:p>
              <a:pPr algn="ctr"/>
              <a:r>
                <a:rPr lang="en-US" sz="1050">
                  <a:latin typeface="Times New Roman" panose="02020603050405020304" pitchFamily="18" charset="0"/>
                  <a:cs typeface="Times New Roman" panose="02020603050405020304" pitchFamily="18" charset="0"/>
                </a:rPr>
                <a:t>Skip Connections</a:t>
              </a:r>
            </a:p>
          </p:txBody>
        </p:sp>
      </p:grpSp>
      <p:sp>
        <p:nvSpPr>
          <p:cNvPr id="21" name="TextBox 20">
            <a:extLst>
              <a:ext uri="{FF2B5EF4-FFF2-40B4-BE49-F238E27FC236}">
                <a16:creationId xmlns:a16="http://schemas.microsoft.com/office/drawing/2014/main" id="{38F76D1A-5BD2-4A1F-813E-992319027FDB}"/>
              </a:ext>
            </a:extLst>
          </p:cNvPr>
          <p:cNvSpPr txBox="1"/>
          <p:nvPr/>
        </p:nvSpPr>
        <p:spPr>
          <a:xfrm>
            <a:off x="2848563" y="5728431"/>
            <a:ext cx="9258770" cy="646331"/>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Fig 12: Generator Architecture U-Net. These architectures follow an encoder-decoder structure with skip connections to enhance low-level features. </a:t>
            </a:r>
          </a:p>
        </p:txBody>
      </p:sp>
      <p:sp>
        <p:nvSpPr>
          <p:cNvPr id="22" name="TextBox 21">
            <a:extLst>
              <a:ext uri="{FF2B5EF4-FFF2-40B4-BE49-F238E27FC236}">
                <a16:creationId xmlns:a16="http://schemas.microsoft.com/office/drawing/2014/main" id="{FBE78F06-DC3A-BAE8-D7EB-AB8CC639CD8A}"/>
              </a:ext>
            </a:extLst>
          </p:cNvPr>
          <p:cNvSpPr txBox="1"/>
          <p:nvPr/>
        </p:nvSpPr>
        <p:spPr>
          <a:xfrm>
            <a:off x="133156" y="1047045"/>
            <a:ext cx="2922373" cy="4247317"/>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The encoder-decoder architecture consists of </a:t>
            </a:r>
          </a:p>
          <a:p>
            <a:endParaRPr lang="en-US">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Encoder: C64-C128-C256-C512-C512-C512-C512-C512.</a:t>
            </a:r>
          </a:p>
          <a:p>
            <a:endParaRPr lang="en-US">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U-Net decoder: CD512-CD1024-CD1024-C1024-C1024-C512 -C256-C128</a:t>
            </a:r>
          </a:p>
          <a:p>
            <a:endParaRPr lang="en-US">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The U-Net architecture is identical except with skip connections between each layer.</a:t>
            </a:r>
          </a:p>
        </p:txBody>
      </p:sp>
      <p:sp>
        <p:nvSpPr>
          <p:cNvPr id="2" name="Date Placeholder 1">
            <a:extLst>
              <a:ext uri="{FF2B5EF4-FFF2-40B4-BE49-F238E27FC236}">
                <a16:creationId xmlns:a16="http://schemas.microsoft.com/office/drawing/2014/main" id="{1E647103-B429-4E85-895B-3CE8C8B57D88}"/>
              </a:ext>
            </a:extLst>
          </p:cNvPr>
          <p:cNvSpPr>
            <a:spLocks noGrp="1"/>
          </p:cNvSpPr>
          <p:nvPr>
            <p:ph type="dt" sz="half" idx="10"/>
          </p:nvPr>
        </p:nvSpPr>
        <p:spPr/>
        <p:txBody>
          <a:bodyPr/>
          <a:lstStyle/>
          <a:p>
            <a:r>
              <a:rPr lang="en-US"/>
              <a:t>6/14/2022</a:t>
            </a:r>
          </a:p>
        </p:txBody>
      </p:sp>
      <p:sp>
        <p:nvSpPr>
          <p:cNvPr id="3" name="Footer Placeholder 2">
            <a:extLst>
              <a:ext uri="{FF2B5EF4-FFF2-40B4-BE49-F238E27FC236}">
                <a16:creationId xmlns:a16="http://schemas.microsoft.com/office/drawing/2014/main" id="{0A83631F-B606-42C8-A19C-45DBEF29FFAB}"/>
              </a:ext>
            </a:extLst>
          </p:cNvPr>
          <p:cNvSpPr>
            <a:spLocks noGrp="1"/>
          </p:cNvSpPr>
          <p:nvPr>
            <p:ph type="ftr" sz="quarter" idx="11"/>
          </p:nvPr>
        </p:nvSpPr>
        <p:spPr/>
        <p:txBody>
          <a:bodyPr/>
          <a:lstStyle/>
          <a:p>
            <a:r>
              <a:rPr lang="en-US"/>
              <a:t>Dept. of Mechatronics, MIT Manipal</a:t>
            </a:r>
          </a:p>
        </p:txBody>
      </p:sp>
      <p:sp>
        <p:nvSpPr>
          <p:cNvPr id="4" name="Slide Number Placeholder 3">
            <a:extLst>
              <a:ext uri="{FF2B5EF4-FFF2-40B4-BE49-F238E27FC236}">
                <a16:creationId xmlns:a16="http://schemas.microsoft.com/office/drawing/2014/main" id="{907F0BDA-A780-4E3E-941C-20E690FAE7D8}"/>
              </a:ext>
            </a:extLst>
          </p:cNvPr>
          <p:cNvSpPr>
            <a:spLocks noGrp="1"/>
          </p:cNvSpPr>
          <p:nvPr>
            <p:ph type="sldNum" sz="quarter" idx="12"/>
          </p:nvPr>
        </p:nvSpPr>
        <p:spPr/>
        <p:txBody>
          <a:bodyPr/>
          <a:lstStyle/>
          <a:p>
            <a:fld id="{D0616022-2DF8-8644-8036-BD5A9B424EBB}" type="slidenum">
              <a:rPr lang="en-US" smtClean="0"/>
              <a:t>21</a:t>
            </a:fld>
            <a:endParaRPr lang="en-US"/>
          </a:p>
        </p:txBody>
      </p:sp>
    </p:spTree>
    <p:extLst>
      <p:ext uri="{BB962C8B-B14F-4D97-AF65-F5344CB8AC3E}">
        <p14:creationId xmlns:p14="http://schemas.microsoft.com/office/powerpoint/2010/main" val="89255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sp>
        <p:nvSpPr>
          <p:cNvPr id="9" name="Title 1">
            <a:extLst>
              <a:ext uri="{FF2B5EF4-FFF2-40B4-BE49-F238E27FC236}">
                <a16:creationId xmlns:a16="http://schemas.microsoft.com/office/drawing/2014/main" id="{1974BC54-FFB7-41B7-B78F-43FED8FC2417}"/>
              </a:ext>
            </a:extLst>
          </p:cNvPr>
          <p:cNvSpPr>
            <a:spLocks noGrp="1"/>
          </p:cNvSpPr>
          <p:nvPr>
            <p:ph type="title"/>
          </p:nvPr>
        </p:nvSpPr>
        <p:spPr>
          <a:xfrm>
            <a:off x="660658" y="322263"/>
            <a:ext cx="5607568" cy="1135062"/>
          </a:xfrm>
        </p:spPr>
        <p:txBody>
          <a:bodyPr>
            <a:normAutofit/>
          </a:bodyPr>
          <a:lstStyle/>
          <a:p>
            <a:r>
              <a:rPr lang="en-US" sz="3200">
                <a:latin typeface="Times New Roman"/>
                <a:cs typeface="Times New Roman"/>
              </a:rPr>
              <a:t>Updating Weights in the Generator</a:t>
            </a:r>
          </a:p>
        </p:txBody>
      </p:sp>
      <p:sp>
        <p:nvSpPr>
          <p:cNvPr id="11" name="Content Placeholder 10">
            <a:extLst>
              <a:ext uri="{FF2B5EF4-FFF2-40B4-BE49-F238E27FC236}">
                <a16:creationId xmlns:a16="http://schemas.microsoft.com/office/drawing/2014/main" id="{57608A46-5B4F-4550-B3DF-128092D6BC13}"/>
              </a:ext>
            </a:extLst>
          </p:cNvPr>
          <p:cNvSpPr txBox="1">
            <a:spLocks noGrp="1"/>
          </p:cNvSpPr>
          <p:nvPr>
            <p:ph idx="1"/>
          </p:nvPr>
        </p:nvSpPr>
        <p:spPr>
          <a:xfrm>
            <a:off x="642939" y="1782763"/>
            <a:ext cx="4293586" cy="2214965"/>
          </a:xfrm>
          <a:prstGeom prst="rect">
            <a:avLst/>
          </a:prstGeom>
          <a:noFill/>
        </p:spPr>
        <p:txBody>
          <a:bodyPr vert="horz" wrap="square" lIns="91440" tIns="45720" rIns="91440" bIns="45720" rtlCol="0" anchor="t">
            <a:spAutoFit/>
          </a:bodyPr>
          <a:lstStyle/>
          <a:p>
            <a:pPr marL="0" indent="0">
              <a:buNone/>
            </a:pPr>
            <a:r>
              <a:rPr lang="en-US" sz="2400">
                <a:latin typeface="Times New Roman"/>
                <a:ea typeface="+mn-lt"/>
                <a:cs typeface="+mn-lt"/>
              </a:rPr>
              <a:t>The weights of the generator are updated using the objective function of the Discriminator which tries to maximize the objective function. </a:t>
            </a:r>
            <a:endParaRPr lang="en-US">
              <a:latin typeface="Times New Roman"/>
              <a:ea typeface="+mn-lt"/>
              <a:cs typeface="+mn-lt"/>
            </a:endParaRPr>
          </a:p>
          <a:p>
            <a:endParaRPr lang="en-US" sz="2400">
              <a:latin typeface="Times New Roman"/>
              <a:cs typeface="Calibri"/>
            </a:endParaRPr>
          </a:p>
        </p:txBody>
      </p:sp>
      <p:graphicFrame>
        <p:nvGraphicFramePr>
          <p:cNvPr id="4" name="Object 3">
            <a:extLst>
              <a:ext uri="{FF2B5EF4-FFF2-40B4-BE49-F238E27FC236}">
                <a16:creationId xmlns:a16="http://schemas.microsoft.com/office/drawing/2014/main" id="{B3A6BF1B-6150-4169-98BE-2713BF87EE41}"/>
              </a:ext>
            </a:extLst>
          </p:cNvPr>
          <p:cNvGraphicFramePr>
            <a:graphicFrameLocks noChangeAspect="1"/>
          </p:cNvGraphicFramePr>
          <p:nvPr>
            <p:extLst>
              <p:ext uri="{D42A27DB-BD31-4B8C-83A1-F6EECF244321}">
                <p14:modId xmlns:p14="http://schemas.microsoft.com/office/powerpoint/2010/main" val="128521889"/>
              </p:ext>
            </p:extLst>
          </p:nvPr>
        </p:nvGraphicFramePr>
        <p:xfrm>
          <a:off x="507446" y="4063852"/>
          <a:ext cx="4966291" cy="383067"/>
        </p:xfrm>
        <a:graphic>
          <a:graphicData uri="http://schemas.openxmlformats.org/presentationml/2006/ole">
            <mc:AlternateContent xmlns:mc="http://schemas.openxmlformats.org/markup-compatibility/2006">
              <mc:Choice xmlns:v="urn:schemas-microsoft-com:vml" Requires="v">
                <p:oleObj spid="_x0000_s35846" name="Equation" r:id="rId3" imgW="2857320" imgH="241200" progId="Equation.DSMT4">
                  <p:embed/>
                </p:oleObj>
              </mc:Choice>
              <mc:Fallback>
                <p:oleObj name="Equation" r:id="rId3" imgW="2857320" imgH="241200" progId="Equation.DSMT4">
                  <p:embed/>
                  <p:pic>
                    <p:nvPicPr>
                      <p:cNvPr id="4" name="Object 3">
                        <a:extLst>
                          <a:ext uri="{FF2B5EF4-FFF2-40B4-BE49-F238E27FC236}">
                            <a16:creationId xmlns:a16="http://schemas.microsoft.com/office/drawing/2014/main" id="{B3A6BF1B-6150-4169-98BE-2713BF87EE41}"/>
                          </a:ext>
                        </a:extLst>
                      </p:cNvPr>
                      <p:cNvPicPr/>
                      <p:nvPr/>
                    </p:nvPicPr>
                    <p:blipFill>
                      <a:blip r:embed="rId4"/>
                      <a:stretch>
                        <a:fillRect/>
                      </a:stretch>
                    </p:blipFill>
                    <p:spPr>
                      <a:xfrm>
                        <a:off x="507446" y="4063852"/>
                        <a:ext cx="4966291" cy="383067"/>
                      </a:xfrm>
                      <a:prstGeom prst="rect">
                        <a:avLst/>
                      </a:prstGeom>
                    </p:spPr>
                  </p:pic>
                </p:oleObj>
              </mc:Fallback>
            </mc:AlternateContent>
          </a:graphicData>
        </a:graphic>
      </p:graphicFrame>
      <p:pic>
        <p:nvPicPr>
          <p:cNvPr id="7" name="Picture 6" descr="Diagram&#10;&#10;Description automatically generated">
            <a:extLst>
              <a:ext uri="{FF2B5EF4-FFF2-40B4-BE49-F238E27FC236}">
                <a16:creationId xmlns:a16="http://schemas.microsoft.com/office/drawing/2014/main" id="{DA3D0843-1DE4-4586-9FBE-F15C9CA64876}"/>
              </a:ext>
            </a:extLst>
          </p:cNvPr>
          <p:cNvPicPr>
            <a:picLocks noChangeAspect="1"/>
          </p:cNvPicPr>
          <p:nvPr/>
        </p:nvPicPr>
        <p:blipFill>
          <a:blip r:embed="rId5"/>
          <a:stretch>
            <a:fillRect/>
          </a:stretch>
        </p:blipFill>
        <p:spPr>
          <a:xfrm>
            <a:off x="6316683" y="683734"/>
            <a:ext cx="5514975" cy="5124450"/>
          </a:xfrm>
          <a:prstGeom prst="rect">
            <a:avLst/>
          </a:prstGeom>
        </p:spPr>
      </p:pic>
      <p:sp>
        <p:nvSpPr>
          <p:cNvPr id="15" name="TextBox 14">
            <a:extLst>
              <a:ext uri="{FF2B5EF4-FFF2-40B4-BE49-F238E27FC236}">
                <a16:creationId xmlns:a16="http://schemas.microsoft.com/office/drawing/2014/main" id="{91CBE955-727E-4E6C-A733-8C67B7A8AD79}"/>
              </a:ext>
            </a:extLst>
          </p:cNvPr>
          <p:cNvSpPr txBox="1"/>
          <p:nvPr/>
        </p:nvSpPr>
        <p:spPr>
          <a:xfrm>
            <a:off x="7226490" y="5889009"/>
            <a:ext cx="4230806" cy="369332"/>
          </a:xfrm>
          <a:prstGeom prst="rect">
            <a:avLst/>
          </a:prstGeom>
          <a:noFill/>
        </p:spPr>
        <p:txBody>
          <a:bodyPr wrap="square" lIns="91440" tIns="45720" rIns="91440" bIns="45720" rtlCol="0" anchor="t">
            <a:spAutoFit/>
          </a:bodyPr>
          <a:lstStyle/>
          <a:p>
            <a:pPr algn="ctr"/>
            <a:r>
              <a:rPr lang="en-US">
                <a:latin typeface="Times New Roman"/>
                <a:cs typeface="Times New Roman"/>
              </a:rPr>
              <a:t>Fig 13: Updating weights of a generator.</a:t>
            </a:r>
          </a:p>
        </p:txBody>
      </p:sp>
      <p:sp>
        <p:nvSpPr>
          <p:cNvPr id="13" name="Date Placeholder 12">
            <a:extLst>
              <a:ext uri="{FF2B5EF4-FFF2-40B4-BE49-F238E27FC236}">
                <a16:creationId xmlns:a16="http://schemas.microsoft.com/office/drawing/2014/main" id="{7994448D-9F70-4933-888E-A4918C0671A8}"/>
              </a:ext>
            </a:extLst>
          </p:cNvPr>
          <p:cNvSpPr>
            <a:spLocks noGrp="1"/>
          </p:cNvSpPr>
          <p:nvPr>
            <p:ph type="dt" sz="half" idx="10"/>
          </p:nvPr>
        </p:nvSpPr>
        <p:spPr/>
        <p:txBody>
          <a:bodyPr/>
          <a:lstStyle/>
          <a:p>
            <a:r>
              <a:rPr lang="en-US"/>
              <a:t>6/14/2022</a:t>
            </a:r>
          </a:p>
        </p:txBody>
      </p:sp>
      <p:sp>
        <p:nvSpPr>
          <p:cNvPr id="17" name="Footer Placeholder 16">
            <a:extLst>
              <a:ext uri="{FF2B5EF4-FFF2-40B4-BE49-F238E27FC236}">
                <a16:creationId xmlns:a16="http://schemas.microsoft.com/office/drawing/2014/main" id="{286A415B-B1C4-4A13-90A2-C61CBE4FD10E}"/>
              </a:ext>
            </a:extLst>
          </p:cNvPr>
          <p:cNvSpPr>
            <a:spLocks noGrp="1"/>
          </p:cNvSpPr>
          <p:nvPr>
            <p:ph type="ftr" sz="quarter" idx="11"/>
          </p:nvPr>
        </p:nvSpPr>
        <p:spPr/>
        <p:txBody>
          <a:bodyPr/>
          <a:lstStyle/>
          <a:p>
            <a:r>
              <a:rPr lang="en-US">
                <a:latin typeface="Times New Roman"/>
                <a:cs typeface="Times New Roman"/>
              </a:rPr>
              <a:t>Dept. of Mechatronics, MIT Manipal</a:t>
            </a:r>
          </a:p>
        </p:txBody>
      </p:sp>
      <p:sp>
        <p:nvSpPr>
          <p:cNvPr id="18" name="Slide Number Placeholder 17">
            <a:extLst>
              <a:ext uri="{FF2B5EF4-FFF2-40B4-BE49-F238E27FC236}">
                <a16:creationId xmlns:a16="http://schemas.microsoft.com/office/drawing/2014/main" id="{A1A7693D-2388-44AB-B25F-78BCA9F09BAF}"/>
              </a:ext>
            </a:extLst>
          </p:cNvPr>
          <p:cNvSpPr>
            <a:spLocks noGrp="1"/>
          </p:cNvSpPr>
          <p:nvPr>
            <p:ph type="sldNum" sz="quarter" idx="12"/>
          </p:nvPr>
        </p:nvSpPr>
        <p:spPr/>
        <p:txBody>
          <a:bodyPr/>
          <a:lstStyle/>
          <a:p>
            <a:fld id="{D0616022-2DF8-8644-8036-BD5A9B424EBB}" type="slidenum">
              <a:rPr lang="en-US" dirty="0" smtClean="0">
                <a:latin typeface="Times New Roman"/>
                <a:cs typeface="Times New Roman"/>
              </a:rPr>
              <a:t>22</a:t>
            </a:fld>
            <a:endParaRPr lang="en-US">
              <a:latin typeface="Times New Roman"/>
              <a:cs typeface="Times New Roman"/>
            </a:endParaRPr>
          </a:p>
        </p:txBody>
      </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C2368220-82D9-0FB8-7D92-24FE7869E010}"/>
                  </a:ext>
                </a:extLst>
              </p14:cNvPr>
              <p14:cNvContentPartPr/>
              <p14:nvPr/>
            </p14:nvContentPartPr>
            <p14:xfrm>
              <a:off x="3863162" y="4447953"/>
              <a:ext cx="19050" cy="19050"/>
            </p14:xfrm>
          </p:contentPart>
        </mc:Choice>
        <mc:Fallback xmlns="">
          <p:pic>
            <p:nvPicPr>
              <p:cNvPr id="2" name="Ink 1">
                <a:extLst>
                  <a:ext uri="{FF2B5EF4-FFF2-40B4-BE49-F238E27FC236}">
                    <a16:creationId xmlns:a16="http://schemas.microsoft.com/office/drawing/2014/main" id="{C2368220-82D9-0FB8-7D92-24FE7869E010}"/>
                  </a:ext>
                </a:extLst>
              </p:cNvPr>
              <p:cNvPicPr/>
              <p:nvPr/>
            </p:nvPicPr>
            <p:blipFill>
              <a:blip r:embed="rId7"/>
              <a:stretch>
                <a:fillRect/>
              </a:stretch>
            </p:blipFill>
            <p:spPr>
              <a:xfrm>
                <a:off x="529412" y="1114203"/>
                <a:ext cx="6667500" cy="66675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4F825299-9831-EB47-9BBD-9E32193DC99D}"/>
                  </a:ext>
                </a:extLst>
              </p14:cNvPr>
              <p14:cNvContentPartPr/>
              <p14:nvPr/>
            </p14:nvContentPartPr>
            <p14:xfrm>
              <a:off x="3756837" y="4554279"/>
              <a:ext cx="19050" cy="19050"/>
            </p14:xfrm>
          </p:contentPart>
        </mc:Choice>
        <mc:Fallback xmlns="">
          <p:pic>
            <p:nvPicPr>
              <p:cNvPr id="3" name="Ink 2">
                <a:extLst>
                  <a:ext uri="{FF2B5EF4-FFF2-40B4-BE49-F238E27FC236}">
                    <a16:creationId xmlns:a16="http://schemas.microsoft.com/office/drawing/2014/main" id="{4F825299-9831-EB47-9BBD-9E32193DC99D}"/>
                  </a:ext>
                </a:extLst>
              </p:cNvPr>
              <p:cNvPicPr/>
              <p:nvPr/>
            </p:nvPicPr>
            <p:blipFill>
              <a:blip r:embed="rId7"/>
              <a:stretch>
                <a:fillRect/>
              </a:stretch>
            </p:blipFill>
            <p:spPr>
              <a:xfrm>
                <a:off x="423087" y="1220529"/>
                <a:ext cx="6667500" cy="6667500"/>
              </a:xfrm>
              <a:prstGeom prst="rect">
                <a:avLst/>
              </a:prstGeom>
            </p:spPr>
          </p:pic>
        </mc:Fallback>
      </mc:AlternateContent>
    </p:spTree>
    <p:extLst>
      <p:ext uri="{BB962C8B-B14F-4D97-AF65-F5344CB8AC3E}">
        <p14:creationId xmlns:p14="http://schemas.microsoft.com/office/powerpoint/2010/main" val="363370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sp>
        <p:nvSpPr>
          <p:cNvPr id="9" name="Title 1">
            <a:extLst>
              <a:ext uri="{FF2B5EF4-FFF2-40B4-BE49-F238E27FC236}">
                <a16:creationId xmlns:a16="http://schemas.microsoft.com/office/drawing/2014/main" id="{DA7D6739-E155-474B-A634-D279F8904B04}"/>
              </a:ext>
            </a:extLst>
          </p:cNvPr>
          <p:cNvSpPr>
            <a:spLocks noGrp="1"/>
          </p:cNvSpPr>
          <p:nvPr>
            <p:ph type="title"/>
          </p:nvPr>
        </p:nvSpPr>
        <p:spPr>
          <a:xfrm>
            <a:off x="642938" y="322263"/>
            <a:ext cx="10906125" cy="1135062"/>
          </a:xfrm>
        </p:spPr>
        <p:txBody>
          <a:bodyPr>
            <a:normAutofit/>
          </a:bodyPr>
          <a:lstStyle/>
          <a:p>
            <a:r>
              <a:rPr lang="en-US" sz="3200">
                <a:latin typeface="Times New Roman"/>
                <a:cs typeface="Times New Roman"/>
              </a:rPr>
              <a:t>Discriminator Architecture</a:t>
            </a:r>
          </a:p>
        </p:txBody>
      </p:sp>
      <p:sp>
        <p:nvSpPr>
          <p:cNvPr id="11" name="Content Placeholder 10">
            <a:extLst>
              <a:ext uri="{FF2B5EF4-FFF2-40B4-BE49-F238E27FC236}">
                <a16:creationId xmlns:a16="http://schemas.microsoft.com/office/drawing/2014/main" id="{6BDC2EB9-11B8-408D-B320-7457D5000336}"/>
              </a:ext>
            </a:extLst>
          </p:cNvPr>
          <p:cNvSpPr txBox="1">
            <a:spLocks noGrp="1"/>
          </p:cNvSpPr>
          <p:nvPr>
            <p:ph idx="1"/>
          </p:nvPr>
        </p:nvSpPr>
        <p:spPr>
          <a:xfrm>
            <a:off x="642939" y="1782763"/>
            <a:ext cx="5453062" cy="3416320"/>
          </a:xfrm>
          <a:prstGeom prst="rect">
            <a:avLst/>
          </a:prstGeom>
          <a:noFill/>
        </p:spPr>
        <p:txBody>
          <a:bodyPr vert="horz" wrap="square" lIns="91440" tIns="45720" rIns="91440" bIns="45720" rtlCol="0" anchor="t">
            <a:spAutoFit/>
          </a:bodyPr>
          <a:lstStyle/>
          <a:p>
            <a:pPr marL="0" indent="0">
              <a:buNone/>
            </a:pPr>
            <a:r>
              <a:rPr lang="en-US" sz="2400">
                <a:latin typeface="Times New Roman"/>
                <a:cs typeface="Times New Roman"/>
              </a:rPr>
              <a:t>The </a:t>
            </a:r>
            <a:r>
              <a:rPr lang="en-US" sz="2400" err="1">
                <a:latin typeface="Times New Roman"/>
                <a:cs typeface="Times New Roman"/>
              </a:rPr>
              <a:t>PatchGAN</a:t>
            </a:r>
            <a:r>
              <a:rPr lang="en-US" sz="2400">
                <a:latin typeface="Times New Roman"/>
                <a:cs typeface="Times New Roman"/>
              </a:rPr>
              <a:t> discriminator works by considering only 70x70 local patches and then feeding it into a CNN into a 16x16 matrix wherein each element corresponds to the probability of the flare being present or not in the 70x70 patch. These probabilities are then compared with a matrix of ones and zeroes using Binary Cross-Entropy loss which is used to update the parameters of the discriminator.</a:t>
            </a:r>
            <a:endParaRPr lang="en-US">
              <a:latin typeface="Times New Roman"/>
              <a:cs typeface="Times New Roman"/>
            </a:endParaRPr>
          </a:p>
        </p:txBody>
      </p:sp>
      <p:pic>
        <p:nvPicPr>
          <p:cNvPr id="13" name="Picture 12" descr="A picture containing diagram&#10;&#10;Description automatically generated">
            <a:extLst>
              <a:ext uri="{FF2B5EF4-FFF2-40B4-BE49-F238E27FC236}">
                <a16:creationId xmlns:a16="http://schemas.microsoft.com/office/drawing/2014/main" id="{F9D6E04A-A884-4426-A94F-592D65FAC3D9}"/>
              </a:ext>
            </a:extLst>
          </p:cNvPr>
          <p:cNvPicPr>
            <a:picLocks noChangeAspect="1"/>
          </p:cNvPicPr>
          <p:nvPr/>
        </p:nvPicPr>
        <p:blipFill>
          <a:blip r:embed="rId2"/>
          <a:stretch>
            <a:fillRect/>
          </a:stretch>
        </p:blipFill>
        <p:spPr>
          <a:xfrm>
            <a:off x="6041547" y="681037"/>
            <a:ext cx="5847624" cy="3999171"/>
          </a:xfrm>
          <a:prstGeom prst="rect">
            <a:avLst/>
          </a:prstGeom>
        </p:spPr>
      </p:pic>
      <p:sp>
        <p:nvSpPr>
          <p:cNvPr id="15" name="TextBox 14">
            <a:extLst>
              <a:ext uri="{FF2B5EF4-FFF2-40B4-BE49-F238E27FC236}">
                <a16:creationId xmlns:a16="http://schemas.microsoft.com/office/drawing/2014/main" id="{7429D317-343F-4A38-9E62-1AEA5E23EEA9}"/>
              </a:ext>
            </a:extLst>
          </p:cNvPr>
          <p:cNvSpPr txBox="1"/>
          <p:nvPr/>
        </p:nvSpPr>
        <p:spPr>
          <a:xfrm>
            <a:off x="7580870" y="5208373"/>
            <a:ext cx="3772930" cy="369332"/>
          </a:xfrm>
          <a:prstGeom prst="rect">
            <a:avLst/>
          </a:prstGeom>
          <a:noFill/>
        </p:spPr>
        <p:txBody>
          <a:bodyPr wrap="square" lIns="91440" tIns="45720" rIns="91440" bIns="45720" rtlCol="0" anchor="t">
            <a:spAutoFit/>
          </a:bodyPr>
          <a:lstStyle/>
          <a:p>
            <a:pPr algn="ctr"/>
            <a:r>
              <a:rPr lang="en-US">
                <a:latin typeface="Times New Roman"/>
                <a:cs typeface="Times New Roman"/>
              </a:rPr>
              <a:t>Fig 14: The </a:t>
            </a:r>
            <a:r>
              <a:rPr lang="en-US" err="1">
                <a:latin typeface="Times New Roman"/>
                <a:cs typeface="Times New Roman"/>
              </a:rPr>
              <a:t>PatchGAN</a:t>
            </a:r>
            <a:r>
              <a:rPr lang="en-US">
                <a:latin typeface="Times New Roman"/>
                <a:cs typeface="Times New Roman"/>
              </a:rPr>
              <a:t> discriminator. </a:t>
            </a:r>
          </a:p>
        </p:txBody>
      </p:sp>
      <p:sp>
        <p:nvSpPr>
          <p:cNvPr id="4" name="Date Placeholder 3">
            <a:extLst>
              <a:ext uri="{FF2B5EF4-FFF2-40B4-BE49-F238E27FC236}">
                <a16:creationId xmlns:a16="http://schemas.microsoft.com/office/drawing/2014/main" id="{4D3589AC-F6E4-4830-8A3A-EEB3B9CCC1D6}"/>
              </a:ext>
            </a:extLst>
          </p:cNvPr>
          <p:cNvSpPr>
            <a:spLocks noGrp="1"/>
          </p:cNvSpPr>
          <p:nvPr>
            <p:ph type="dt" sz="half" idx="10"/>
          </p:nvPr>
        </p:nvSpPr>
        <p:spPr/>
        <p:txBody>
          <a:bodyPr/>
          <a:lstStyle/>
          <a:p>
            <a:r>
              <a:rPr lang="en-US"/>
              <a:t>6/14/2022</a:t>
            </a:r>
          </a:p>
        </p:txBody>
      </p:sp>
      <p:sp>
        <p:nvSpPr>
          <p:cNvPr id="5" name="Footer Placeholder 4">
            <a:extLst>
              <a:ext uri="{FF2B5EF4-FFF2-40B4-BE49-F238E27FC236}">
                <a16:creationId xmlns:a16="http://schemas.microsoft.com/office/drawing/2014/main" id="{C93F909E-B849-44EB-AABA-DA3BB7563E7A}"/>
              </a:ext>
            </a:extLst>
          </p:cNvPr>
          <p:cNvSpPr>
            <a:spLocks noGrp="1"/>
          </p:cNvSpPr>
          <p:nvPr>
            <p:ph type="ftr" sz="quarter" idx="11"/>
          </p:nvPr>
        </p:nvSpPr>
        <p:spPr/>
        <p:txBody>
          <a:bodyPr/>
          <a:lstStyle/>
          <a:p>
            <a:r>
              <a:rPr lang="en-US">
                <a:latin typeface="Times New Roman"/>
                <a:cs typeface="Times New Roman"/>
              </a:rPr>
              <a:t>Dept. of Mechatronics, MIT Manipal</a:t>
            </a:r>
          </a:p>
        </p:txBody>
      </p:sp>
      <p:sp>
        <p:nvSpPr>
          <p:cNvPr id="6" name="Slide Number Placeholder 5">
            <a:extLst>
              <a:ext uri="{FF2B5EF4-FFF2-40B4-BE49-F238E27FC236}">
                <a16:creationId xmlns:a16="http://schemas.microsoft.com/office/drawing/2014/main" id="{9824A052-0587-4395-AABC-474AA6473D7D}"/>
              </a:ext>
            </a:extLst>
          </p:cNvPr>
          <p:cNvSpPr>
            <a:spLocks noGrp="1"/>
          </p:cNvSpPr>
          <p:nvPr>
            <p:ph type="sldNum" sz="quarter" idx="12"/>
          </p:nvPr>
        </p:nvSpPr>
        <p:spPr/>
        <p:txBody>
          <a:bodyPr/>
          <a:lstStyle/>
          <a:p>
            <a:fld id="{D0616022-2DF8-8644-8036-BD5A9B424EBB}" type="slidenum">
              <a:rPr lang="en-US" dirty="0" smtClean="0">
                <a:latin typeface="Times New Roman"/>
                <a:cs typeface="Times New Roman"/>
              </a:rPr>
              <a:t>23</a:t>
            </a:fld>
            <a:endParaRPr lang="en-US">
              <a:latin typeface="Times New Roman"/>
              <a:cs typeface="Times New Roman"/>
            </a:endParaRPr>
          </a:p>
        </p:txBody>
      </p:sp>
    </p:spTree>
    <p:extLst>
      <p:ext uri="{BB962C8B-B14F-4D97-AF65-F5344CB8AC3E}">
        <p14:creationId xmlns:p14="http://schemas.microsoft.com/office/powerpoint/2010/main" val="57163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sp>
        <p:nvSpPr>
          <p:cNvPr id="9" name="Title 1">
            <a:extLst>
              <a:ext uri="{FF2B5EF4-FFF2-40B4-BE49-F238E27FC236}">
                <a16:creationId xmlns:a16="http://schemas.microsoft.com/office/drawing/2014/main" id="{314CA356-BEC5-4CDF-B2BE-86108A2C5EE0}"/>
              </a:ext>
            </a:extLst>
          </p:cNvPr>
          <p:cNvSpPr>
            <a:spLocks noGrp="1"/>
          </p:cNvSpPr>
          <p:nvPr>
            <p:ph type="title"/>
          </p:nvPr>
        </p:nvSpPr>
        <p:spPr>
          <a:xfrm>
            <a:off x="660658" y="322263"/>
            <a:ext cx="6227801" cy="1135062"/>
          </a:xfrm>
        </p:spPr>
        <p:txBody>
          <a:bodyPr>
            <a:normAutofit/>
          </a:bodyPr>
          <a:lstStyle/>
          <a:p>
            <a:r>
              <a:rPr lang="en-US" sz="3200">
                <a:latin typeface="Times New Roman"/>
                <a:cs typeface="Times New Roman"/>
              </a:rPr>
              <a:t>Updating Weights in the Discriminator</a:t>
            </a:r>
          </a:p>
        </p:txBody>
      </p:sp>
      <p:sp>
        <p:nvSpPr>
          <p:cNvPr id="11" name="Content Placeholder 10">
            <a:extLst>
              <a:ext uri="{FF2B5EF4-FFF2-40B4-BE49-F238E27FC236}">
                <a16:creationId xmlns:a16="http://schemas.microsoft.com/office/drawing/2014/main" id="{EF8CEE3E-F4E7-4CA6-8A29-CB543BB8D791}"/>
              </a:ext>
            </a:extLst>
          </p:cNvPr>
          <p:cNvSpPr txBox="1">
            <a:spLocks noGrp="1"/>
          </p:cNvSpPr>
          <p:nvPr>
            <p:ph idx="1"/>
          </p:nvPr>
        </p:nvSpPr>
        <p:spPr>
          <a:xfrm>
            <a:off x="642939" y="1782763"/>
            <a:ext cx="5453062" cy="2214965"/>
          </a:xfrm>
          <a:prstGeom prst="rect">
            <a:avLst/>
          </a:prstGeom>
          <a:noFill/>
        </p:spPr>
        <p:txBody>
          <a:bodyPr vert="horz" wrap="square" lIns="91440" tIns="45720" rIns="91440" bIns="45720" rtlCol="0" anchor="t">
            <a:spAutoFit/>
          </a:bodyPr>
          <a:lstStyle/>
          <a:p>
            <a:pPr marL="0" indent="0">
              <a:buNone/>
            </a:pPr>
            <a:r>
              <a:rPr lang="en-US" sz="2400">
                <a:latin typeface="Times New Roman"/>
                <a:cs typeface="Times New Roman"/>
              </a:rPr>
              <a:t>The weights of the discriminator are updated using the objective function of the Discriminator which tries to maximize the objective function. This becomes the adversarial component.</a:t>
            </a:r>
            <a:endParaRPr lang="en-US">
              <a:latin typeface="Times New Roman"/>
              <a:cs typeface="Times New Roman"/>
            </a:endParaRPr>
          </a:p>
          <a:p>
            <a:endParaRPr lang="en-US" sz="2400">
              <a:latin typeface="Times New Roman"/>
              <a:cs typeface="Times New Roman"/>
            </a:endParaRPr>
          </a:p>
        </p:txBody>
      </p:sp>
      <p:graphicFrame>
        <p:nvGraphicFramePr>
          <p:cNvPr id="4" name="Object 3">
            <a:extLst>
              <a:ext uri="{FF2B5EF4-FFF2-40B4-BE49-F238E27FC236}">
                <a16:creationId xmlns:a16="http://schemas.microsoft.com/office/drawing/2014/main" id="{3BB37D82-8333-4268-AE75-207233F0E8E3}"/>
              </a:ext>
            </a:extLst>
          </p:cNvPr>
          <p:cNvGraphicFramePr>
            <a:graphicFrameLocks noChangeAspect="1"/>
          </p:cNvGraphicFramePr>
          <p:nvPr>
            <p:extLst>
              <p:ext uri="{D42A27DB-BD31-4B8C-83A1-F6EECF244321}">
                <p14:modId xmlns:p14="http://schemas.microsoft.com/office/powerpoint/2010/main" val="2956573987"/>
              </p:ext>
            </p:extLst>
          </p:nvPr>
        </p:nvGraphicFramePr>
        <p:xfrm>
          <a:off x="1347452" y="4325553"/>
          <a:ext cx="5014697" cy="1264176"/>
        </p:xfrm>
        <a:graphic>
          <a:graphicData uri="http://schemas.openxmlformats.org/presentationml/2006/ole">
            <mc:AlternateContent xmlns:mc="http://schemas.openxmlformats.org/markup-compatibility/2006">
              <mc:Choice xmlns:v="urn:schemas-microsoft-com:vml" Requires="v">
                <p:oleObj spid="_x0000_s37894" name="Equation" r:id="rId3" imgW="6163225" imgH="1832143" progId="Equation.DSMT4">
                  <p:embed/>
                </p:oleObj>
              </mc:Choice>
              <mc:Fallback>
                <p:oleObj name="Equation" r:id="rId3" imgW="6163225" imgH="1832143" progId="Equation.DSMT4">
                  <p:embed/>
                  <p:pic>
                    <p:nvPicPr>
                      <p:cNvPr id="4" name="Object 3">
                        <a:extLst>
                          <a:ext uri="{FF2B5EF4-FFF2-40B4-BE49-F238E27FC236}">
                            <a16:creationId xmlns:a16="http://schemas.microsoft.com/office/drawing/2014/main" id="{3BB37D82-8333-4268-AE75-207233F0E8E3}"/>
                          </a:ext>
                        </a:extLst>
                      </p:cNvPr>
                      <p:cNvPicPr/>
                      <p:nvPr/>
                    </p:nvPicPr>
                    <p:blipFill>
                      <a:blip r:embed="rId4"/>
                      <a:stretch>
                        <a:fillRect/>
                      </a:stretch>
                    </p:blipFill>
                    <p:spPr>
                      <a:xfrm>
                        <a:off x="1347452" y="4325553"/>
                        <a:ext cx="5014697" cy="1264176"/>
                      </a:xfrm>
                      <a:prstGeom prst="rect">
                        <a:avLst/>
                      </a:prstGeom>
                    </p:spPr>
                  </p:pic>
                </p:oleObj>
              </mc:Fallback>
            </mc:AlternateContent>
          </a:graphicData>
        </a:graphic>
      </p:graphicFrame>
      <p:pic>
        <p:nvPicPr>
          <p:cNvPr id="7" name="Picture 6" descr="Diagram&#10;&#10;Description automatically generated">
            <a:extLst>
              <a:ext uri="{FF2B5EF4-FFF2-40B4-BE49-F238E27FC236}">
                <a16:creationId xmlns:a16="http://schemas.microsoft.com/office/drawing/2014/main" id="{0B807F98-782E-44BD-8976-2832360804E2}"/>
              </a:ext>
            </a:extLst>
          </p:cNvPr>
          <p:cNvPicPr>
            <a:picLocks noChangeAspect="1"/>
          </p:cNvPicPr>
          <p:nvPr/>
        </p:nvPicPr>
        <p:blipFill>
          <a:blip r:embed="rId5"/>
          <a:stretch>
            <a:fillRect/>
          </a:stretch>
        </p:blipFill>
        <p:spPr>
          <a:xfrm>
            <a:off x="6486139" y="788442"/>
            <a:ext cx="5076825" cy="4972050"/>
          </a:xfrm>
          <a:prstGeom prst="rect">
            <a:avLst/>
          </a:prstGeom>
        </p:spPr>
      </p:pic>
      <p:sp>
        <p:nvSpPr>
          <p:cNvPr id="15" name="TextBox 14">
            <a:extLst>
              <a:ext uri="{FF2B5EF4-FFF2-40B4-BE49-F238E27FC236}">
                <a16:creationId xmlns:a16="http://schemas.microsoft.com/office/drawing/2014/main" id="{271287ED-1A97-42E6-81D1-1DACFC518F8E}"/>
              </a:ext>
            </a:extLst>
          </p:cNvPr>
          <p:cNvSpPr txBox="1"/>
          <p:nvPr/>
        </p:nvSpPr>
        <p:spPr>
          <a:xfrm>
            <a:off x="7083093" y="6042005"/>
            <a:ext cx="4995604" cy="646331"/>
          </a:xfrm>
          <a:prstGeom prst="rect">
            <a:avLst/>
          </a:prstGeom>
          <a:noFill/>
        </p:spPr>
        <p:txBody>
          <a:bodyPr wrap="square" lIns="91440" tIns="45720" rIns="91440" bIns="45720" rtlCol="0" anchor="t">
            <a:spAutoFit/>
          </a:bodyPr>
          <a:lstStyle/>
          <a:p>
            <a:r>
              <a:rPr lang="en-US">
                <a:latin typeface="Times New Roman"/>
                <a:cs typeface="Times New Roman"/>
              </a:rPr>
              <a:t>Fig 15: Updating Weights in the Discriminator</a:t>
            </a:r>
            <a:endParaRPr lang="en-US">
              <a:latin typeface="Times New Roman"/>
              <a:ea typeface="+mn-lt"/>
              <a:cs typeface="Times New Roman"/>
            </a:endParaRPr>
          </a:p>
          <a:p>
            <a:pPr algn="ctr"/>
            <a:endParaRPr lang="en-US">
              <a:latin typeface="Times New Roman"/>
              <a:ea typeface="+mn-lt"/>
              <a:cs typeface="+mn-lt"/>
            </a:endParaRPr>
          </a:p>
        </p:txBody>
      </p:sp>
      <p:sp>
        <p:nvSpPr>
          <p:cNvPr id="13" name="Date Placeholder 12">
            <a:extLst>
              <a:ext uri="{FF2B5EF4-FFF2-40B4-BE49-F238E27FC236}">
                <a16:creationId xmlns:a16="http://schemas.microsoft.com/office/drawing/2014/main" id="{F8D29D17-464C-414A-BAD2-D3379932425D}"/>
              </a:ext>
            </a:extLst>
          </p:cNvPr>
          <p:cNvSpPr>
            <a:spLocks noGrp="1"/>
          </p:cNvSpPr>
          <p:nvPr>
            <p:ph type="dt" sz="half" idx="10"/>
          </p:nvPr>
        </p:nvSpPr>
        <p:spPr/>
        <p:txBody>
          <a:bodyPr/>
          <a:lstStyle/>
          <a:p>
            <a:r>
              <a:rPr lang="en-US"/>
              <a:t>6/14/2022</a:t>
            </a:r>
          </a:p>
        </p:txBody>
      </p:sp>
      <p:sp>
        <p:nvSpPr>
          <p:cNvPr id="17" name="Footer Placeholder 16">
            <a:extLst>
              <a:ext uri="{FF2B5EF4-FFF2-40B4-BE49-F238E27FC236}">
                <a16:creationId xmlns:a16="http://schemas.microsoft.com/office/drawing/2014/main" id="{0D32FB72-F4D4-4D4E-9C63-9D05170B8D66}"/>
              </a:ext>
            </a:extLst>
          </p:cNvPr>
          <p:cNvSpPr>
            <a:spLocks noGrp="1"/>
          </p:cNvSpPr>
          <p:nvPr>
            <p:ph type="ftr" sz="quarter" idx="11"/>
          </p:nvPr>
        </p:nvSpPr>
        <p:spPr/>
        <p:txBody>
          <a:bodyPr/>
          <a:lstStyle/>
          <a:p>
            <a:r>
              <a:rPr lang="en-US">
                <a:latin typeface="Times New Roman"/>
                <a:cs typeface="Times New Roman"/>
              </a:rPr>
              <a:t>Dept. of Mechatronics, MIT Manipal</a:t>
            </a:r>
          </a:p>
        </p:txBody>
      </p:sp>
      <p:sp>
        <p:nvSpPr>
          <p:cNvPr id="18" name="Slide Number Placeholder 17">
            <a:extLst>
              <a:ext uri="{FF2B5EF4-FFF2-40B4-BE49-F238E27FC236}">
                <a16:creationId xmlns:a16="http://schemas.microsoft.com/office/drawing/2014/main" id="{8BCE0711-BBEE-4BBC-A426-8AFA7071CFC8}"/>
              </a:ext>
            </a:extLst>
          </p:cNvPr>
          <p:cNvSpPr>
            <a:spLocks noGrp="1"/>
          </p:cNvSpPr>
          <p:nvPr>
            <p:ph type="sldNum" sz="quarter" idx="12"/>
          </p:nvPr>
        </p:nvSpPr>
        <p:spPr/>
        <p:txBody>
          <a:bodyPr/>
          <a:lstStyle/>
          <a:p>
            <a:fld id="{D0616022-2DF8-8644-8036-BD5A9B424EBB}" type="slidenum">
              <a:rPr lang="en-US" dirty="0" smtClean="0">
                <a:latin typeface="Times New Roman"/>
                <a:cs typeface="Times New Roman"/>
              </a:rPr>
              <a:t>24</a:t>
            </a:fld>
            <a:endParaRPr lang="en-US">
              <a:latin typeface="Times New Roman"/>
              <a:cs typeface="Times New Roman"/>
            </a:endParaRPr>
          </a:p>
        </p:txBody>
      </p:sp>
    </p:spTree>
    <p:extLst>
      <p:ext uri="{BB962C8B-B14F-4D97-AF65-F5344CB8AC3E}">
        <p14:creationId xmlns:p14="http://schemas.microsoft.com/office/powerpoint/2010/main" val="361530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2">
            <a:extLst>
              <a:ext uri="{FF2B5EF4-FFF2-40B4-BE49-F238E27FC236}">
                <a16:creationId xmlns:a16="http://schemas.microsoft.com/office/drawing/2014/main" id="{9A297797-5C89-4791-8204-AB071FA1F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BC1B1C-B424-5678-0C50-DEF6EB632936}"/>
              </a:ext>
            </a:extLst>
          </p:cNvPr>
          <p:cNvSpPr>
            <a:spLocks noGrp="1"/>
          </p:cNvSpPr>
          <p:nvPr>
            <p:ph type="title"/>
          </p:nvPr>
        </p:nvSpPr>
        <p:spPr>
          <a:xfrm>
            <a:off x="3691468" y="102978"/>
            <a:ext cx="4804064" cy="1619298"/>
          </a:xfrm>
        </p:spPr>
        <p:txBody>
          <a:bodyPr>
            <a:normAutofit/>
          </a:bodyPr>
          <a:lstStyle/>
          <a:p>
            <a:r>
              <a:rPr lang="en-US" sz="3600" u="sng">
                <a:latin typeface="Times New Roman"/>
                <a:cs typeface="Calibri Light"/>
              </a:rPr>
              <a:t>Flare Removal Training</a:t>
            </a:r>
            <a:endParaRPr lang="en-US" sz="3600" u="sng">
              <a:latin typeface="Times New Roman"/>
            </a:endParaRPr>
          </a:p>
        </p:txBody>
      </p:sp>
      <p:sp>
        <p:nvSpPr>
          <p:cNvPr id="15" name="Freeform: Shape 14">
            <a:extLst>
              <a:ext uri="{FF2B5EF4-FFF2-40B4-BE49-F238E27FC236}">
                <a16:creationId xmlns:a16="http://schemas.microsoft.com/office/drawing/2014/main" id="{569BBA9B-8F4E-4D2B-BEFA-41A475443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012D1-8033-40B1-9EC0-91390FFC7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3FF5F763-1100-2B33-122B-747E573B160F}"/>
              </a:ext>
            </a:extLst>
          </p:cNvPr>
          <p:cNvSpPr>
            <a:spLocks noGrp="1"/>
          </p:cNvSpPr>
          <p:nvPr>
            <p:ph type="dt" sz="half" idx="10"/>
          </p:nvPr>
        </p:nvSpPr>
        <p:spPr>
          <a:xfrm>
            <a:off x="643467" y="6356350"/>
            <a:ext cx="2743200" cy="365125"/>
          </a:xfrm>
        </p:spPr>
        <p:txBody>
          <a:bodyPr>
            <a:normAutofit/>
          </a:bodyPr>
          <a:lstStyle/>
          <a:p>
            <a:pPr>
              <a:spcAft>
                <a:spcPts val="600"/>
              </a:spcAft>
            </a:pPr>
            <a:r>
              <a:rPr lang="en-US"/>
              <a:t>6/14/2022</a:t>
            </a:r>
          </a:p>
        </p:txBody>
      </p:sp>
      <p:sp>
        <p:nvSpPr>
          <p:cNvPr id="5" name="Footer Placeholder 4">
            <a:extLst>
              <a:ext uri="{FF2B5EF4-FFF2-40B4-BE49-F238E27FC236}">
                <a16:creationId xmlns:a16="http://schemas.microsoft.com/office/drawing/2014/main" id="{1B5C760F-055F-B1A1-E109-6CB722D5155E}"/>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Dept. of Mechatronics, MIT Manipal</a:t>
            </a:r>
          </a:p>
        </p:txBody>
      </p:sp>
      <p:sp>
        <p:nvSpPr>
          <p:cNvPr id="6" name="Slide Number Placeholder 5">
            <a:extLst>
              <a:ext uri="{FF2B5EF4-FFF2-40B4-BE49-F238E27FC236}">
                <a16:creationId xmlns:a16="http://schemas.microsoft.com/office/drawing/2014/main" id="{A136CF95-0848-C5C7-FFB6-949ED518053C}"/>
              </a:ext>
            </a:extLst>
          </p:cNvPr>
          <p:cNvSpPr>
            <a:spLocks noGrp="1"/>
          </p:cNvSpPr>
          <p:nvPr>
            <p:ph type="sldNum" sz="quarter" idx="12"/>
          </p:nvPr>
        </p:nvSpPr>
        <p:spPr>
          <a:xfrm>
            <a:off x="8805333" y="6356350"/>
            <a:ext cx="2743200" cy="365125"/>
          </a:xfrm>
        </p:spPr>
        <p:txBody>
          <a:bodyPr>
            <a:normAutofit/>
          </a:bodyPr>
          <a:lstStyle/>
          <a:p>
            <a:pPr>
              <a:spcAft>
                <a:spcPts val="600"/>
              </a:spcAft>
            </a:pPr>
            <a:fld id="{D0616022-2DF8-8644-8036-BD5A9B424EBB}" type="slidenum">
              <a:rPr lang="en-US" smtClean="0"/>
              <a:pPr>
                <a:spcAft>
                  <a:spcPts val="600"/>
                </a:spcAft>
              </a:pPr>
              <a:t>25</a:t>
            </a:fld>
            <a:endParaRPr lang="en-US"/>
          </a:p>
        </p:txBody>
      </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0943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D291F021-C45C-4D44-A2B8-A789E386C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3444"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Content Placeholder 7">
            <a:extLst>
              <a:ext uri="{FF2B5EF4-FFF2-40B4-BE49-F238E27FC236}">
                <a16:creationId xmlns:a16="http://schemas.microsoft.com/office/drawing/2014/main" id="{9CCFF971-8775-EF6B-4828-70B3F1BA3683}"/>
              </a:ext>
            </a:extLst>
          </p:cNvPr>
          <p:cNvGraphicFramePr>
            <a:graphicFrameLocks noGrp="1"/>
          </p:cNvGraphicFramePr>
          <p:nvPr>
            <p:ph idx="1"/>
            <p:extLst>
              <p:ext uri="{D42A27DB-BD31-4B8C-83A1-F6EECF244321}">
                <p14:modId xmlns:p14="http://schemas.microsoft.com/office/powerpoint/2010/main" val="3225947592"/>
              </p:ext>
            </p:extLst>
          </p:nvPr>
        </p:nvGraphicFramePr>
        <p:xfrm>
          <a:off x="673395" y="2427767"/>
          <a:ext cx="10845032" cy="2697382"/>
        </p:xfrm>
        <a:graphic>
          <a:graphicData uri="http://schemas.openxmlformats.org/drawingml/2006/table">
            <a:tbl>
              <a:tblPr firstRow="1" bandRow="1">
                <a:tableStyleId>{5C22544A-7EE6-4342-B048-85BDC9FD1C3A}</a:tableStyleId>
              </a:tblPr>
              <a:tblGrid>
                <a:gridCol w="1273989">
                  <a:extLst>
                    <a:ext uri="{9D8B030D-6E8A-4147-A177-3AD203B41FA5}">
                      <a16:colId xmlns:a16="http://schemas.microsoft.com/office/drawing/2014/main" val="2343133946"/>
                    </a:ext>
                  </a:extLst>
                </a:gridCol>
                <a:gridCol w="1079966">
                  <a:extLst>
                    <a:ext uri="{9D8B030D-6E8A-4147-A177-3AD203B41FA5}">
                      <a16:colId xmlns:a16="http://schemas.microsoft.com/office/drawing/2014/main" val="1704937185"/>
                    </a:ext>
                  </a:extLst>
                </a:gridCol>
                <a:gridCol w="1273989">
                  <a:extLst>
                    <a:ext uri="{9D8B030D-6E8A-4147-A177-3AD203B41FA5}">
                      <a16:colId xmlns:a16="http://schemas.microsoft.com/office/drawing/2014/main" val="2298236756"/>
                    </a:ext>
                  </a:extLst>
                </a:gridCol>
                <a:gridCol w="1588251">
                  <a:extLst>
                    <a:ext uri="{9D8B030D-6E8A-4147-A177-3AD203B41FA5}">
                      <a16:colId xmlns:a16="http://schemas.microsoft.com/office/drawing/2014/main" val="2537951577"/>
                    </a:ext>
                  </a:extLst>
                </a:gridCol>
                <a:gridCol w="1935306">
                  <a:extLst>
                    <a:ext uri="{9D8B030D-6E8A-4147-A177-3AD203B41FA5}">
                      <a16:colId xmlns:a16="http://schemas.microsoft.com/office/drawing/2014/main" val="2928798725"/>
                    </a:ext>
                  </a:extLst>
                </a:gridCol>
                <a:gridCol w="1522667">
                  <a:extLst>
                    <a:ext uri="{9D8B030D-6E8A-4147-A177-3AD203B41FA5}">
                      <a16:colId xmlns:a16="http://schemas.microsoft.com/office/drawing/2014/main" val="2840451484"/>
                    </a:ext>
                  </a:extLst>
                </a:gridCol>
                <a:gridCol w="940598">
                  <a:extLst>
                    <a:ext uri="{9D8B030D-6E8A-4147-A177-3AD203B41FA5}">
                      <a16:colId xmlns:a16="http://schemas.microsoft.com/office/drawing/2014/main" val="1403100284"/>
                    </a:ext>
                  </a:extLst>
                </a:gridCol>
                <a:gridCol w="1230266">
                  <a:extLst>
                    <a:ext uri="{9D8B030D-6E8A-4147-A177-3AD203B41FA5}">
                      <a16:colId xmlns:a16="http://schemas.microsoft.com/office/drawing/2014/main" val="1736533459"/>
                    </a:ext>
                  </a:extLst>
                </a:gridCol>
              </a:tblGrid>
              <a:tr h="726558">
                <a:tc>
                  <a:txBody>
                    <a:bodyPr/>
                    <a:lstStyle/>
                    <a:p>
                      <a:pPr algn="ctr"/>
                      <a:r>
                        <a:rPr lang="en-US" sz="2000" dirty="0">
                          <a:effectLst/>
                          <a:latin typeface="Times New Roman" panose="02020603050405020304" pitchFamily="18" charset="0"/>
                          <a:cs typeface="Times New Roman" panose="02020603050405020304" pitchFamily="18" charset="0"/>
                        </a:rPr>
                        <a:t>Method</a:t>
                      </a:r>
                    </a:p>
                  </a:txBody>
                  <a:tcPr marL="55010" marR="55010" marT="55010" marB="55010"/>
                </a:tc>
                <a:tc>
                  <a:txBody>
                    <a:bodyPr/>
                    <a:lstStyle/>
                    <a:p>
                      <a:pPr algn="ctr"/>
                      <a:r>
                        <a:rPr lang="en-US" sz="2000" dirty="0">
                          <a:effectLst/>
                          <a:latin typeface="Times New Roman" panose="02020603050405020304" pitchFamily="18" charset="0"/>
                          <a:cs typeface="Times New Roman" panose="02020603050405020304" pitchFamily="18" charset="0"/>
                        </a:rPr>
                        <a:t>Batch Size</a:t>
                      </a:r>
                    </a:p>
                  </a:txBody>
                  <a:tcPr marL="55010" marR="55010" marT="55010" marB="55010"/>
                </a:tc>
                <a:tc>
                  <a:txBody>
                    <a:bodyPr/>
                    <a:lstStyle/>
                    <a:p>
                      <a:pPr algn="ctr"/>
                      <a:r>
                        <a:rPr lang="en-US" sz="2000">
                          <a:effectLst/>
                          <a:latin typeface="Times New Roman" panose="02020603050405020304" pitchFamily="18" charset="0"/>
                          <a:cs typeface="Times New Roman" panose="02020603050405020304" pitchFamily="18" charset="0"/>
                        </a:rPr>
                        <a:t>Epochs</a:t>
                      </a:r>
                    </a:p>
                  </a:txBody>
                  <a:tcPr marL="55010" marR="55010" marT="55010" marB="55010"/>
                </a:tc>
                <a:tc>
                  <a:txBody>
                    <a:bodyPr/>
                    <a:lstStyle/>
                    <a:p>
                      <a:pPr algn="ctr"/>
                      <a:r>
                        <a:rPr lang="en-US" sz="2000">
                          <a:effectLst/>
                          <a:latin typeface="Times New Roman" panose="02020603050405020304" pitchFamily="18" charset="0"/>
                          <a:cs typeface="Times New Roman" panose="02020603050405020304" pitchFamily="18" charset="0"/>
                        </a:rPr>
                        <a:t>Generator</a:t>
                      </a:r>
                    </a:p>
                    <a:p>
                      <a:pPr algn="ctr"/>
                      <a:r>
                        <a:rPr lang="en-US" sz="2000">
                          <a:effectLst/>
                          <a:latin typeface="Times New Roman" panose="02020603050405020304" pitchFamily="18" charset="0"/>
                          <a:cs typeface="Times New Roman" panose="02020603050405020304" pitchFamily="18" charset="0"/>
                        </a:rPr>
                        <a:t>L.R</a:t>
                      </a:r>
                    </a:p>
                  </a:txBody>
                  <a:tcPr marL="55010" marR="55010" marT="55010" marB="55010"/>
                </a:tc>
                <a:tc>
                  <a:txBody>
                    <a:bodyPr/>
                    <a:lstStyle/>
                    <a:p>
                      <a:pPr algn="ctr"/>
                      <a:r>
                        <a:rPr lang="en-US" sz="2000">
                          <a:effectLst/>
                          <a:latin typeface="Times New Roman" panose="02020603050405020304" pitchFamily="18" charset="0"/>
                          <a:cs typeface="Times New Roman" panose="02020603050405020304" pitchFamily="18" charset="0"/>
                        </a:rPr>
                        <a:t>Discriminator</a:t>
                      </a:r>
                    </a:p>
                    <a:p>
                      <a:pPr algn="ctr"/>
                      <a:r>
                        <a:rPr lang="en-US" sz="2000">
                          <a:effectLst/>
                          <a:latin typeface="Times New Roman" panose="02020603050405020304" pitchFamily="18" charset="0"/>
                          <a:cs typeface="Times New Roman" panose="02020603050405020304" pitchFamily="18" charset="0"/>
                        </a:rPr>
                        <a:t>L.R</a:t>
                      </a:r>
                    </a:p>
                  </a:txBody>
                  <a:tcPr marL="55010" marR="55010" marT="55010" marB="55010"/>
                </a:tc>
                <a:tc>
                  <a:txBody>
                    <a:bodyPr/>
                    <a:lstStyle/>
                    <a:p>
                      <a:pPr algn="ctr"/>
                      <a:r>
                        <a:rPr lang="en-US" sz="2000">
                          <a:effectLst/>
                          <a:latin typeface="Times New Roman" panose="02020603050405020304" pitchFamily="18" charset="0"/>
                          <a:cs typeface="Times New Roman" panose="02020603050405020304" pitchFamily="18" charset="0"/>
                        </a:rPr>
                        <a:t>Optimizer</a:t>
                      </a:r>
                    </a:p>
                  </a:txBody>
                  <a:tcPr marL="55010" marR="55010" marT="55010" marB="55010"/>
                </a:tc>
                <a:tc>
                  <a:txBody>
                    <a:bodyPr/>
                    <a:lstStyle/>
                    <a:p>
                      <a:pPr algn="ctr"/>
                      <a:r>
                        <a:rPr lang="en-US" sz="2000">
                          <a:effectLst/>
                          <a:latin typeface="Times New Roman" panose="02020603050405020304" pitchFamily="18" charset="0"/>
                          <a:cs typeface="Times New Roman" panose="02020603050405020304" pitchFamily="18" charset="0"/>
                        </a:rPr>
                        <a:t>Adv.</a:t>
                      </a:r>
                    </a:p>
                  </a:txBody>
                  <a:tcPr marL="55010" marR="55010" marT="55010" marB="55010"/>
                </a:tc>
                <a:tc>
                  <a:txBody>
                    <a:bodyPr/>
                    <a:lstStyle/>
                    <a:p>
                      <a:pPr algn="ctr"/>
                      <a:r>
                        <a:rPr lang="en-US" sz="2000">
                          <a:effectLst/>
                          <a:latin typeface="Times New Roman" panose="02020603050405020304" pitchFamily="18" charset="0"/>
                          <a:cs typeface="Times New Roman" panose="02020603050405020304" pitchFamily="18" charset="0"/>
                        </a:rPr>
                        <a:t>Recon.</a:t>
                      </a:r>
                    </a:p>
                  </a:txBody>
                  <a:tcPr marL="55010" marR="55010" marT="55010" marB="55010"/>
                </a:tc>
                <a:extLst>
                  <a:ext uri="{0D108BD9-81ED-4DB2-BD59-A6C34878D82A}">
                    <a16:rowId xmlns:a16="http://schemas.microsoft.com/office/drawing/2014/main" val="1393609595"/>
                  </a:ext>
                </a:extLst>
              </a:tr>
              <a:tr h="885444">
                <a:tc>
                  <a:txBody>
                    <a:bodyPr/>
                    <a:lstStyle/>
                    <a:p>
                      <a:pPr algn="ctr"/>
                      <a:r>
                        <a:rPr lang="en-US" sz="3200">
                          <a:effectLst/>
                          <a:latin typeface="Times New Roman" panose="02020603050405020304" pitchFamily="18" charset="0"/>
                          <a:cs typeface="Times New Roman" panose="02020603050405020304" pitchFamily="18" charset="0"/>
                        </a:rPr>
                        <a:t>CGAN</a:t>
                      </a:r>
                    </a:p>
                  </a:txBody>
                  <a:tcPr marL="55010" marR="55010" marT="55010" marB="55010"/>
                </a:tc>
                <a:tc>
                  <a:txBody>
                    <a:bodyPr/>
                    <a:lstStyle/>
                    <a:p>
                      <a:pPr algn="ctr"/>
                      <a:r>
                        <a:rPr lang="en-US" sz="3200" dirty="0">
                          <a:effectLst/>
                          <a:latin typeface="Times New Roman" panose="02020603050405020304" pitchFamily="18" charset="0"/>
                          <a:cs typeface="Times New Roman" panose="02020603050405020304" pitchFamily="18" charset="0"/>
                        </a:rPr>
                        <a:t>4</a:t>
                      </a:r>
                    </a:p>
                  </a:txBody>
                  <a:tcPr marL="55010" marR="55010" marT="55010" marB="55010"/>
                </a:tc>
                <a:tc>
                  <a:txBody>
                    <a:bodyPr/>
                    <a:lstStyle/>
                    <a:p>
                      <a:pPr algn="ctr"/>
                      <a:r>
                        <a:rPr lang="en-US" sz="3200" dirty="0">
                          <a:effectLst/>
                          <a:latin typeface="Times New Roman" panose="02020603050405020304" pitchFamily="18" charset="0"/>
                          <a:cs typeface="Times New Roman" panose="02020603050405020304" pitchFamily="18" charset="0"/>
                        </a:rPr>
                        <a:t>70</a:t>
                      </a:r>
                    </a:p>
                  </a:txBody>
                  <a:tcPr marL="55010" marR="55010" marT="55010" marB="55010"/>
                </a:tc>
                <a:tc>
                  <a:txBody>
                    <a:bodyPr/>
                    <a:lstStyle/>
                    <a:p>
                      <a:pPr algn="ctr"/>
                      <a:r>
                        <a:rPr lang="en-US" sz="3200" dirty="0">
                          <a:effectLst/>
                          <a:latin typeface="Times New Roman" panose="02020603050405020304" pitchFamily="18" charset="0"/>
                          <a:cs typeface="Times New Roman" panose="02020603050405020304" pitchFamily="18" charset="0"/>
                        </a:rPr>
                        <a:t>1e-5</a:t>
                      </a:r>
                    </a:p>
                  </a:txBody>
                  <a:tcPr marL="55010" marR="55010" marT="55010" marB="55010"/>
                </a:tc>
                <a:tc>
                  <a:txBody>
                    <a:bodyPr/>
                    <a:lstStyle/>
                    <a:p>
                      <a:pPr algn="ctr"/>
                      <a:r>
                        <a:rPr lang="en-US" sz="3200">
                          <a:effectLst/>
                          <a:latin typeface="Times New Roman" panose="02020603050405020304" pitchFamily="18" charset="0"/>
                          <a:cs typeface="Times New Roman" panose="02020603050405020304" pitchFamily="18" charset="0"/>
                        </a:rPr>
                        <a:t>1e-8</a:t>
                      </a:r>
                    </a:p>
                  </a:txBody>
                  <a:tcPr marL="55010" marR="55010" marT="55010" marB="55010"/>
                </a:tc>
                <a:tc>
                  <a:txBody>
                    <a:bodyPr/>
                    <a:lstStyle/>
                    <a:p>
                      <a:pPr algn="ctr"/>
                      <a:r>
                        <a:rPr lang="en-US" sz="3200">
                          <a:effectLst/>
                          <a:latin typeface="Times New Roman" panose="02020603050405020304" pitchFamily="18" charset="0"/>
                          <a:cs typeface="Times New Roman" panose="02020603050405020304" pitchFamily="18" charset="0"/>
                        </a:rPr>
                        <a:t>Adam</a:t>
                      </a:r>
                    </a:p>
                  </a:txBody>
                  <a:tcPr marL="55010" marR="55010" marT="55010" marB="55010"/>
                </a:tc>
                <a:tc>
                  <a:txBody>
                    <a:bodyPr/>
                    <a:lstStyle/>
                    <a:p>
                      <a:pPr algn="ctr"/>
                      <a:r>
                        <a:rPr lang="en-US" sz="3200">
                          <a:effectLst/>
                          <a:latin typeface="Times New Roman" panose="02020603050405020304" pitchFamily="18" charset="0"/>
                          <a:cs typeface="Times New Roman" panose="02020603050405020304" pitchFamily="18" charset="0"/>
                        </a:rPr>
                        <a:t>BCE</a:t>
                      </a:r>
                    </a:p>
                  </a:txBody>
                  <a:tcPr marL="55010" marR="55010" marT="55010" marB="55010"/>
                </a:tc>
                <a:tc>
                  <a:txBody>
                    <a:bodyPr/>
                    <a:lstStyle/>
                    <a:p>
                      <a:pPr algn="ctr"/>
                      <a:r>
                        <a:rPr lang="en-US" sz="3200">
                          <a:effectLst/>
                          <a:latin typeface="Times New Roman" panose="02020603050405020304" pitchFamily="18" charset="0"/>
                          <a:cs typeface="Times New Roman" panose="02020603050405020304" pitchFamily="18" charset="0"/>
                        </a:rPr>
                        <a:t>L1 loss</a:t>
                      </a:r>
                    </a:p>
                  </a:txBody>
                  <a:tcPr marL="55010" marR="55010" marT="55010" marB="55010"/>
                </a:tc>
                <a:extLst>
                  <a:ext uri="{0D108BD9-81ED-4DB2-BD59-A6C34878D82A}">
                    <a16:rowId xmlns:a16="http://schemas.microsoft.com/office/drawing/2014/main" val="2716473473"/>
                  </a:ext>
                </a:extLst>
              </a:tr>
              <a:tr h="885444">
                <a:tc>
                  <a:txBody>
                    <a:bodyPr/>
                    <a:lstStyle/>
                    <a:p>
                      <a:pPr algn="ctr"/>
                      <a:r>
                        <a:rPr lang="en-US" sz="3200">
                          <a:effectLst/>
                          <a:latin typeface="Times New Roman" panose="02020603050405020304" pitchFamily="18" charset="0"/>
                          <a:cs typeface="Times New Roman" panose="02020603050405020304" pitchFamily="18" charset="0"/>
                        </a:rPr>
                        <a:t>VAE</a:t>
                      </a:r>
                    </a:p>
                  </a:txBody>
                  <a:tcPr marL="55010" marR="55010" marT="55010" marB="55010"/>
                </a:tc>
                <a:tc>
                  <a:txBody>
                    <a:bodyPr/>
                    <a:lstStyle/>
                    <a:p>
                      <a:pPr algn="ctr"/>
                      <a:r>
                        <a:rPr lang="en-US" sz="3200">
                          <a:effectLst/>
                          <a:latin typeface="Times New Roman" panose="02020603050405020304" pitchFamily="18" charset="0"/>
                          <a:cs typeface="Times New Roman" panose="02020603050405020304" pitchFamily="18" charset="0"/>
                        </a:rPr>
                        <a:t>8</a:t>
                      </a:r>
                    </a:p>
                  </a:txBody>
                  <a:tcPr marL="55010" marR="55010" marT="55010" marB="55010"/>
                </a:tc>
                <a:tc>
                  <a:txBody>
                    <a:bodyPr/>
                    <a:lstStyle/>
                    <a:p>
                      <a:pPr algn="ctr"/>
                      <a:r>
                        <a:rPr lang="en-US" sz="3200">
                          <a:effectLst/>
                          <a:latin typeface="Times New Roman" panose="02020603050405020304" pitchFamily="18" charset="0"/>
                          <a:cs typeface="Times New Roman" panose="02020603050405020304" pitchFamily="18" charset="0"/>
                        </a:rPr>
                        <a:t>70</a:t>
                      </a:r>
                    </a:p>
                  </a:txBody>
                  <a:tcPr marL="55010" marR="55010" marT="55010" marB="55010"/>
                </a:tc>
                <a:tc>
                  <a:txBody>
                    <a:bodyPr/>
                    <a:lstStyle/>
                    <a:p>
                      <a:pPr algn="ctr"/>
                      <a:r>
                        <a:rPr lang="en-US" sz="3200" dirty="0">
                          <a:effectLst/>
                          <a:latin typeface="Times New Roman" panose="02020603050405020304" pitchFamily="18" charset="0"/>
                          <a:cs typeface="Times New Roman" panose="02020603050405020304" pitchFamily="18" charset="0"/>
                        </a:rPr>
                        <a:t>2e-4</a:t>
                      </a:r>
                    </a:p>
                  </a:txBody>
                  <a:tcPr marL="55010" marR="55010" marT="55010" marB="55010"/>
                </a:tc>
                <a:tc>
                  <a:txBody>
                    <a:bodyPr/>
                    <a:lstStyle/>
                    <a:p>
                      <a:pPr algn="ctr"/>
                      <a:r>
                        <a:rPr lang="en-US" sz="3200" dirty="0">
                          <a:effectLst/>
                          <a:latin typeface="Times New Roman" panose="02020603050405020304" pitchFamily="18" charset="0"/>
                          <a:cs typeface="Times New Roman" panose="02020603050405020304" pitchFamily="18" charset="0"/>
                        </a:rPr>
                        <a:t>N/A</a:t>
                      </a:r>
                    </a:p>
                  </a:txBody>
                  <a:tcPr marL="55010" marR="55010" marT="55010" marB="55010"/>
                </a:tc>
                <a:tc>
                  <a:txBody>
                    <a:bodyPr/>
                    <a:lstStyle/>
                    <a:p>
                      <a:pPr algn="ctr"/>
                      <a:r>
                        <a:rPr lang="en-US" sz="3200" dirty="0">
                          <a:effectLst/>
                          <a:latin typeface="Times New Roman" panose="02020603050405020304" pitchFamily="18" charset="0"/>
                          <a:cs typeface="Times New Roman" panose="02020603050405020304" pitchFamily="18" charset="0"/>
                        </a:rPr>
                        <a:t>Adam</a:t>
                      </a:r>
                    </a:p>
                  </a:txBody>
                  <a:tcPr marL="55010" marR="55010" marT="55010" marB="55010"/>
                </a:tc>
                <a:tc>
                  <a:txBody>
                    <a:bodyPr/>
                    <a:lstStyle/>
                    <a:p>
                      <a:pPr algn="ctr"/>
                      <a:r>
                        <a:rPr lang="en-US" sz="3200" dirty="0">
                          <a:effectLst/>
                          <a:latin typeface="Times New Roman" panose="02020603050405020304" pitchFamily="18" charset="0"/>
                          <a:cs typeface="Times New Roman" panose="02020603050405020304" pitchFamily="18" charset="0"/>
                        </a:rPr>
                        <a:t>BCE</a:t>
                      </a:r>
                    </a:p>
                  </a:txBody>
                  <a:tcPr marL="55010" marR="55010" marT="55010" marB="55010"/>
                </a:tc>
                <a:tc>
                  <a:txBody>
                    <a:bodyPr/>
                    <a:lstStyle/>
                    <a:p>
                      <a:pPr algn="ctr"/>
                      <a:r>
                        <a:rPr lang="en-US" sz="3200" dirty="0">
                          <a:effectLst/>
                          <a:latin typeface="Times New Roman" panose="02020603050405020304" pitchFamily="18" charset="0"/>
                          <a:cs typeface="Times New Roman" panose="02020603050405020304" pitchFamily="18" charset="0"/>
                        </a:rPr>
                        <a:t>MSE</a:t>
                      </a:r>
                    </a:p>
                  </a:txBody>
                  <a:tcPr marL="55010" marR="55010" marT="55010" marB="55010"/>
                </a:tc>
                <a:extLst>
                  <a:ext uri="{0D108BD9-81ED-4DB2-BD59-A6C34878D82A}">
                    <a16:rowId xmlns:a16="http://schemas.microsoft.com/office/drawing/2014/main" val="1125108460"/>
                  </a:ext>
                </a:extLst>
              </a:tr>
            </a:tbl>
          </a:graphicData>
        </a:graphic>
      </p:graphicFrame>
      <p:sp>
        <p:nvSpPr>
          <p:cNvPr id="7" name="TextBox 6">
            <a:extLst>
              <a:ext uri="{FF2B5EF4-FFF2-40B4-BE49-F238E27FC236}">
                <a16:creationId xmlns:a16="http://schemas.microsoft.com/office/drawing/2014/main" id="{FFD560D2-93E5-D783-983C-68DA7ABD098E}"/>
              </a:ext>
            </a:extLst>
          </p:cNvPr>
          <p:cNvSpPr txBox="1"/>
          <p:nvPr/>
        </p:nvSpPr>
        <p:spPr>
          <a:xfrm>
            <a:off x="3874032" y="2004533"/>
            <a:ext cx="4090087" cy="369332"/>
          </a:xfrm>
          <a:prstGeom prst="rect">
            <a:avLst/>
          </a:prstGeom>
          <a:noFill/>
        </p:spPr>
        <p:txBody>
          <a:bodyPr wrap="square" lIns="91440" tIns="45720" rIns="91440" bIns="45720" rtlCol="0" anchor="t">
            <a:spAutoFit/>
          </a:bodyPr>
          <a:lstStyle/>
          <a:p>
            <a:pPr algn="ctr"/>
            <a:r>
              <a:rPr lang="en-US">
                <a:latin typeface="Times New Roman"/>
                <a:cs typeface="Times New Roman"/>
              </a:rPr>
              <a:t>Table 3: Specifications used while training</a:t>
            </a:r>
          </a:p>
        </p:txBody>
      </p:sp>
    </p:spTree>
    <p:extLst>
      <p:ext uri="{BB962C8B-B14F-4D97-AF65-F5344CB8AC3E}">
        <p14:creationId xmlns:p14="http://schemas.microsoft.com/office/powerpoint/2010/main" val="149691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sp>
        <p:nvSpPr>
          <p:cNvPr id="9" name="Title 1">
            <a:extLst>
              <a:ext uri="{FF2B5EF4-FFF2-40B4-BE49-F238E27FC236}">
                <a16:creationId xmlns:a16="http://schemas.microsoft.com/office/drawing/2014/main" id="{7D8CFB76-1452-4A5B-B722-B02F078C993A}"/>
              </a:ext>
            </a:extLst>
          </p:cNvPr>
          <p:cNvSpPr>
            <a:spLocks noGrp="1"/>
          </p:cNvSpPr>
          <p:nvPr>
            <p:ph type="title"/>
          </p:nvPr>
        </p:nvSpPr>
        <p:spPr>
          <a:xfrm>
            <a:off x="642938" y="322263"/>
            <a:ext cx="10906125" cy="1135062"/>
          </a:xfrm>
        </p:spPr>
        <p:txBody>
          <a:bodyPr>
            <a:normAutofit/>
          </a:bodyPr>
          <a:lstStyle/>
          <a:p>
            <a:pPr algn="ctr"/>
            <a:r>
              <a:rPr lang="en-US" sz="3200" u="sng">
                <a:latin typeface="Times New Roman"/>
                <a:cs typeface="Times New Roman"/>
              </a:rPr>
              <a:t>Losses</a:t>
            </a:r>
            <a:endParaRPr lang="en-US" u="sng"/>
          </a:p>
        </p:txBody>
      </p:sp>
      <p:sp>
        <p:nvSpPr>
          <p:cNvPr id="11" name="Content Placeholder 2">
            <a:extLst>
              <a:ext uri="{FF2B5EF4-FFF2-40B4-BE49-F238E27FC236}">
                <a16:creationId xmlns:a16="http://schemas.microsoft.com/office/drawing/2014/main" id="{8BCA7C53-CBCE-44B0-B558-B46BE2B7DA27}"/>
              </a:ext>
            </a:extLst>
          </p:cNvPr>
          <p:cNvSpPr>
            <a:spLocks noGrp="1"/>
          </p:cNvSpPr>
          <p:nvPr>
            <p:ph idx="1"/>
          </p:nvPr>
        </p:nvSpPr>
        <p:spPr>
          <a:xfrm>
            <a:off x="1074560" y="1782763"/>
            <a:ext cx="9851049" cy="4394200"/>
          </a:xfrm>
        </p:spPr>
        <p:txBody>
          <a:bodyPr vert="horz" lIns="91440" tIns="45720" rIns="91440" bIns="45720" rtlCol="0" anchor="t">
            <a:normAutofit/>
          </a:bodyPr>
          <a:lstStyle/>
          <a:p>
            <a:pPr marL="0" indent="0">
              <a:buNone/>
            </a:pPr>
            <a:r>
              <a:rPr lang="en-US" sz="2400">
                <a:latin typeface="Times New Roman"/>
                <a:cs typeface="Times New Roman"/>
              </a:rPr>
              <a:t>Usually using a GAN with a standard L2 loss results in strong artifacts and blurring. A Perceptual loss is essential to prevent the output image from being noisy. Essentially this is where our feature extractor comes into play, we use these to add a perceptual component to our loss function.</a:t>
            </a:r>
          </a:p>
          <a:p>
            <a:pPr marL="0" indent="0">
              <a:buNone/>
            </a:pPr>
            <a:endParaRPr lang="en-US" sz="2400">
              <a:latin typeface="Times New Roman"/>
              <a:cs typeface="Times New Roman"/>
            </a:endParaRPr>
          </a:p>
          <a:p>
            <a:pPr marL="0" indent="0">
              <a:buNone/>
            </a:pPr>
            <a:endParaRPr lang="en-US" sz="2400">
              <a:latin typeface="Times New Roman"/>
              <a:cs typeface="Times New Roman"/>
            </a:endParaRPr>
          </a:p>
          <a:p>
            <a:pPr marL="0" indent="0">
              <a:buNone/>
            </a:pPr>
            <a:endParaRPr lang="en-US" sz="2400">
              <a:latin typeface="Times New Roman"/>
              <a:cs typeface="Times New Roman"/>
            </a:endParaRPr>
          </a:p>
          <a:p>
            <a:pPr marL="0" indent="0">
              <a:buNone/>
            </a:pPr>
            <a:endParaRPr lang="en-US" sz="2400">
              <a:latin typeface="Times New Roman"/>
              <a:cs typeface="Times New Roman"/>
            </a:endParaRPr>
          </a:p>
          <a:p>
            <a:pPr marL="0" indent="0">
              <a:buNone/>
            </a:pPr>
            <a:r>
              <a:rPr lang="en-US" sz="2400">
                <a:latin typeface="Times New Roman"/>
                <a:cs typeface="Times New Roman"/>
              </a:rPr>
              <a:t>The above equation represents the combination of all loss functions. </a:t>
            </a:r>
            <a:r>
              <a:rPr lang="el-GR" sz="2400" i="0">
                <a:effectLst/>
                <a:latin typeface="Times New Roman"/>
                <a:cs typeface="Times New Roman"/>
              </a:rPr>
              <a:t>α </a:t>
            </a:r>
            <a:r>
              <a:rPr lang="en-US" sz="2400" i="0">
                <a:effectLst/>
                <a:latin typeface="Times New Roman"/>
                <a:cs typeface="Times New Roman"/>
              </a:rPr>
              <a:t>and </a:t>
            </a:r>
            <a:r>
              <a:rPr lang="el-GR" sz="2400" b="0" i="0">
                <a:effectLst/>
                <a:latin typeface="Times New Roman"/>
                <a:cs typeface="Times New Roman"/>
              </a:rPr>
              <a:t>β</a:t>
            </a:r>
            <a:r>
              <a:rPr lang="en-US" sz="2400" b="0" i="0">
                <a:effectLst/>
                <a:latin typeface="Times New Roman"/>
                <a:cs typeface="Times New Roman"/>
              </a:rPr>
              <a:t> are hyperparameters and their sum should be approximately 1.</a:t>
            </a:r>
            <a:endParaRPr lang="en-US" sz="2400">
              <a:latin typeface="Times New Roman"/>
              <a:cs typeface="Times New Roman"/>
            </a:endParaRPr>
          </a:p>
        </p:txBody>
      </p:sp>
      <p:graphicFrame>
        <p:nvGraphicFramePr>
          <p:cNvPr id="4" name="Object 3">
            <a:extLst>
              <a:ext uri="{FF2B5EF4-FFF2-40B4-BE49-F238E27FC236}">
                <a16:creationId xmlns:a16="http://schemas.microsoft.com/office/drawing/2014/main" id="{D4BF2464-C502-4CB8-975A-214938AAEA5B}"/>
              </a:ext>
            </a:extLst>
          </p:cNvPr>
          <p:cNvGraphicFramePr>
            <a:graphicFrameLocks noChangeAspect="1"/>
          </p:cNvGraphicFramePr>
          <p:nvPr>
            <p:extLst>
              <p:ext uri="{D42A27DB-BD31-4B8C-83A1-F6EECF244321}">
                <p14:modId xmlns:p14="http://schemas.microsoft.com/office/powerpoint/2010/main" val="938114124"/>
              </p:ext>
            </p:extLst>
          </p:nvPr>
        </p:nvGraphicFramePr>
        <p:xfrm>
          <a:off x="3807725" y="3436617"/>
          <a:ext cx="5049671" cy="1404547"/>
        </p:xfrm>
        <a:graphic>
          <a:graphicData uri="http://schemas.openxmlformats.org/presentationml/2006/ole">
            <mc:AlternateContent xmlns:mc="http://schemas.openxmlformats.org/markup-compatibility/2006">
              <mc:Choice xmlns:v="urn:schemas-microsoft-com:vml" Requires="v">
                <p:oleObj spid="_x0000_s39942" name="Equation" r:id="rId3" imgW="3657600" imgH="1079280" progId="Equation.DSMT4">
                  <p:embed/>
                </p:oleObj>
              </mc:Choice>
              <mc:Fallback>
                <p:oleObj name="Equation" r:id="rId3" imgW="3657600" imgH="1079280" progId="Equation.DSMT4">
                  <p:embed/>
                  <p:pic>
                    <p:nvPicPr>
                      <p:cNvPr id="4" name="Object 3">
                        <a:extLst>
                          <a:ext uri="{FF2B5EF4-FFF2-40B4-BE49-F238E27FC236}">
                            <a16:creationId xmlns:a16="http://schemas.microsoft.com/office/drawing/2014/main" id="{D4BF2464-C502-4CB8-975A-214938AAEA5B}"/>
                          </a:ext>
                        </a:extLst>
                      </p:cNvPr>
                      <p:cNvPicPr/>
                      <p:nvPr/>
                    </p:nvPicPr>
                    <p:blipFill>
                      <a:blip r:embed="rId4"/>
                      <a:stretch>
                        <a:fillRect/>
                      </a:stretch>
                    </p:blipFill>
                    <p:spPr>
                      <a:xfrm>
                        <a:off x="3807725" y="3436617"/>
                        <a:ext cx="5049671" cy="1404547"/>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A8546EA6-0C9B-443A-810B-CBF147FBE007}"/>
              </a:ext>
            </a:extLst>
          </p:cNvPr>
          <p:cNvSpPr>
            <a:spLocks noGrp="1"/>
          </p:cNvSpPr>
          <p:nvPr>
            <p:ph type="dt" sz="half" idx="10"/>
          </p:nvPr>
        </p:nvSpPr>
        <p:spPr/>
        <p:txBody>
          <a:bodyPr/>
          <a:lstStyle/>
          <a:p>
            <a:r>
              <a:rPr lang="en-US"/>
              <a:t>6/14/2022</a:t>
            </a:r>
          </a:p>
        </p:txBody>
      </p:sp>
      <p:sp>
        <p:nvSpPr>
          <p:cNvPr id="6" name="Footer Placeholder 5">
            <a:extLst>
              <a:ext uri="{FF2B5EF4-FFF2-40B4-BE49-F238E27FC236}">
                <a16:creationId xmlns:a16="http://schemas.microsoft.com/office/drawing/2014/main" id="{364B277E-71E7-41BA-BE31-7EA1F3F31675}"/>
              </a:ext>
            </a:extLst>
          </p:cNvPr>
          <p:cNvSpPr>
            <a:spLocks noGrp="1"/>
          </p:cNvSpPr>
          <p:nvPr>
            <p:ph type="ftr" sz="quarter" idx="11"/>
          </p:nvPr>
        </p:nvSpPr>
        <p:spPr/>
        <p:txBody>
          <a:bodyPr/>
          <a:lstStyle/>
          <a:p>
            <a:r>
              <a:rPr lang="en-US">
                <a:latin typeface="Times New Roman"/>
                <a:cs typeface="Times New Roman"/>
              </a:rPr>
              <a:t>Dept. of Mechatronics, MIT Manipal</a:t>
            </a:r>
          </a:p>
        </p:txBody>
      </p:sp>
      <p:sp>
        <p:nvSpPr>
          <p:cNvPr id="7" name="Slide Number Placeholder 6">
            <a:extLst>
              <a:ext uri="{FF2B5EF4-FFF2-40B4-BE49-F238E27FC236}">
                <a16:creationId xmlns:a16="http://schemas.microsoft.com/office/drawing/2014/main" id="{EE99541E-51FE-4F20-88B7-8D0860CD7887}"/>
              </a:ext>
            </a:extLst>
          </p:cNvPr>
          <p:cNvSpPr>
            <a:spLocks noGrp="1"/>
          </p:cNvSpPr>
          <p:nvPr>
            <p:ph type="sldNum" sz="quarter" idx="12"/>
          </p:nvPr>
        </p:nvSpPr>
        <p:spPr/>
        <p:txBody>
          <a:bodyPr/>
          <a:lstStyle/>
          <a:p>
            <a:fld id="{D0616022-2DF8-8644-8036-BD5A9B424EBB}" type="slidenum">
              <a:rPr lang="en-US" dirty="0" smtClean="0">
                <a:latin typeface="Times New Roman"/>
                <a:cs typeface="Times New Roman"/>
              </a:rPr>
              <a:t>26</a:t>
            </a:fld>
            <a:endParaRPr lang="en-US">
              <a:latin typeface="Times New Roman"/>
              <a:cs typeface="Times New Roman"/>
            </a:endParaRPr>
          </a:p>
        </p:txBody>
      </p:sp>
    </p:spTree>
    <p:extLst>
      <p:ext uri="{BB962C8B-B14F-4D97-AF65-F5344CB8AC3E}">
        <p14:creationId xmlns:p14="http://schemas.microsoft.com/office/powerpoint/2010/main" val="258782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2" name="Title 1">
            <a:extLst>
              <a:ext uri="{FF2B5EF4-FFF2-40B4-BE49-F238E27FC236}">
                <a16:creationId xmlns:a16="http://schemas.microsoft.com/office/drawing/2014/main" id="{E85446D1-8E9B-FAF7-E6EE-E335A04A737D}"/>
              </a:ext>
            </a:extLst>
          </p:cNvPr>
          <p:cNvSpPr>
            <a:spLocks noGrp="1"/>
          </p:cNvSpPr>
          <p:nvPr>
            <p:ph type="title"/>
          </p:nvPr>
        </p:nvSpPr>
        <p:spPr>
          <a:xfrm>
            <a:off x="643467" y="321735"/>
            <a:ext cx="10905066" cy="780210"/>
          </a:xfrm>
        </p:spPr>
        <p:txBody>
          <a:bodyPr>
            <a:normAutofit/>
          </a:bodyPr>
          <a:lstStyle/>
          <a:p>
            <a:pPr algn="ctr"/>
            <a:r>
              <a:rPr lang="en-US" sz="3600">
                <a:latin typeface="Times New Roman"/>
                <a:cs typeface="Times New Roman"/>
              </a:rPr>
              <a:t>Choosing       and       </a:t>
            </a:r>
            <a:endParaRPr lang="en-US"/>
          </a:p>
        </p:txBody>
      </p:sp>
      <p:sp>
        <p:nvSpPr>
          <p:cNvPr id="3" name="Content Placeholder 2">
            <a:extLst>
              <a:ext uri="{FF2B5EF4-FFF2-40B4-BE49-F238E27FC236}">
                <a16:creationId xmlns:a16="http://schemas.microsoft.com/office/drawing/2014/main" id="{540B0566-2AFF-3EA2-349C-5ADFFEBE5286}"/>
              </a:ext>
            </a:extLst>
          </p:cNvPr>
          <p:cNvSpPr>
            <a:spLocks noGrp="1"/>
          </p:cNvSpPr>
          <p:nvPr>
            <p:ph idx="1"/>
          </p:nvPr>
        </p:nvSpPr>
        <p:spPr>
          <a:xfrm>
            <a:off x="587834" y="1516547"/>
            <a:ext cx="10781001" cy="644846"/>
          </a:xfrm>
        </p:spPr>
        <p:txBody>
          <a:bodyPr vert="horz" lIns="91440" tIns="45720" rIns="91440" bIns="45720" rtlCol="0" anchor="t">
            <a:normAutofit/>
          </a:bodyPr>
          <a:lstStyle/>
          <a:p>
            <a:pPr marL="0" indent="0">
              <a:buNone/>
            </a:pPr>
            <a:r>
              <a:rPr lang="en-US" sz="2000">
                <a:latin typeface="Times New Roman"/>
                <a:cs typeface="Times New Roman"/>
              </a:rPr>
              <a:t>We determined the value of the hyperparameters using experimental means. We tested three ratios and found that 8:2 produces the best results. Some of the results are shown below.</a:t>
            </a:r>
          </a:p>
          <a:p>
            <a:pPr marL="0" indent="0">
              <a:buNone/>
            </a:pPr>
            <a:endParaRPr lang="en-US" sz="2000">
              <a:latin typeface="Times New Roman"/>
              <a:cs typeface="Times New Roman"/>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graphicFrame>
        <p:nvGraphicFramePr>
          <p:cNvPr id="5" name="Object 4">
            <a:extLst>
              <a:ext uri="{FF2B5EF4-FFF2-40B4-BE49-F238E27FC236}">
                <a16:creationId xmlns:a16="http://schemas.microsoft.com/office/drawing/2014/main" id="{7BAD67D4-7015-42B7-97F2-620663BE36AA}"/>
              </a:ext>
            </a:extLst>
          </p:cNvPr>
          <p:cNvGraphicFramePr>
            <a:graphicFrameLocks noChangeAspect="1"/>
          </p:cNvGraphicFramePr>
          <p:nvPr>
            <p:extLst>
              <p:ext uri="{D42A27DB-BD31-4B8C-83A1-F6EECF244321}">
                <p14:modId xmlns:p14="http://schemas.microsoft.com/office/powerpoint/2010/main" val="2346408728"/>
              </p:ext>
            </p:extLst>
          </p:nvPr>
        </p:nvGraphicFramePr>
        <p:xfrm>
          <a:off x="5961301" y="460757"/>
          <a:ext cx="547816" cy="502165"/>
        </p:xfrm>
        <a:graphic>
          <a:graphicData uri="http://schemas.openxmlformats.org/presentationml/2006/ole">
            <mc:AlternateContent xmlns:mc="http://schemas.openxmlformats.org/markup-compatibility/2006">
              <mc:Choice xmlns:v="urn:schemas-microsoft-com:vml" Requires="v">
                <p:oleObj spid="_x0000_s41001" name="Equation" r:id="rId3" imgW="152569" imgH="140241" progId="Equation.DSMT4">
                  <p:embed/>
                </p:oleObj>
              </mc:Choice>
              <mc:Fallback>
                <p:oleObj name="Equation" r:id="rId3" imgW="152569" imgH="140241" progId="Equation.DSMT4">
                  <p:embed/>
                  <p:pic>
                    <p:nvPicPr>
                      <p:cNvPr id="5" name="Object 4">
                        <a:extLst>
                          <a:ext uri="{FF2B5EF4-FFF2-40B4-BE49-F238E27FC236}">
                            <a16:creationId xmlns:a16="http://schemas.microsoft.com/office/drawing/2014/main" id="{7BAD67D4-7015-42B7-97F2-620663BE36AA}"/>
                          </a:ext>
                        </a:extLst>
                      </p:cNvPr>
                      <p:cNvPicPr/>
                      <p:nvPr/>
                    </p:nvPicPr>
                    <p:blipFill>
                      <a:blip r:embed="rId4"/>
                      <a:stretch>
                        <a:fillRect/>
                      </a:stretch>
                    </p:blipFill>
                    <p:spPr>
                      <a:xfrm>
                        <a:off x="5961301" y="460757"/>
                        <a:ext cx="547816" cy="50216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248AEC80-1BC8-45DF-BF4F-BD849BADCF21}"/>
              </a:ext>
            </a:extLst>
          </p:cNvPr>
          <p:cNvGraphicFramePr>
            <a:graphicFrameLocks noChangeAspect="1"/>
          </p:cNvGraphicFramePr>
          <p:nvPr>
            <p:extLst>
              <p:ext uri="{D42A27DB-BD31-4B8C-83A1-F6EECF244321}">
                <p14:modId xmlns:p14="http://schemas.microsoft.com/office/powerpoint/2010/main" val="3148908025"/>
              </p:ext>
            </p:extLst>
          </p:nvPr>
        </p:nvGraphicFramePr>
        <p:xfrm>
          <a:off x="7487661" y="346833"/>
          <a:ext cx="547815" cy="730420"/>
        </p:xfrm>
        <a:graphic>
          <a:graphicData uri="http://schemas.openxmlformats.org/presentationml/2006/ole">
            <mc:AlternateContent xmlns:mc="http://schemas.openxmlformats.org/markup-compatibility/2006">
              <mc:Choice xmlns:v="urn:schemas-microsoft-com:vml" Requires="v">
                <p:oleObj spid="_x0000_s41002" name="Equation" r:id="rId5" imgW="152280" imgH="203040" progId="Equation.DSMT4">
                  <p:embed/>
                </p:oleObj>
              </mc:Choice>
              <mc:Fallback>
                <p:oleObj name="Equation" r:id="rId5" imgW="152280" imgH="203040" progId="Equation.DSMT4">
                  <p:embed/>
                  <p:pic>
                    <p:nvPicPr>
                      <p:cNvPr id="6" name="Object 5">
                        <a:extLst>
                          <a:ext uri="{FF2B5EF4-FFF2-40B4-BE49-F238E27FC236}">
                            <a16:creationId xmlns:a16="http://schemas.microsoft.com/office/drawing/2014/main" id="{248AEC80-1BC8-45DF-BF4F-BD849BADCF21}"/>
                          </a:ext>
                        </a:extLst>
                      </p:cNvPr>
                      <p:cNvPicPr/>
                      <p:nvPr/>
                    </p:nvPicPr>
                    <p:blipFill>
                      <a:blip r:embed="rId6"/>
                      <a:stretch>
                        <a:fillRect/>
                      </a:stretch>
                    </p:blipFill>
                    <p:spPr>
                      <a:xfrm>
                        <a:off x="7487661" y="346833"/>
                        <a:ext cx="547815" cy="730420"/>
                      </a:xfrm>
                      <a:prstGeom prst="rect">
                        <a:avLst/>
                      </a:prstGeom>
                    </p:spPr>
                  </p:pic>
                </p:oleObj>
              </mc:Fallback>
            </mc:AlternateContent>
          </a:graphicData>
        </a:graphic>
      </p:graphicFrame>
      <p:pic>
        <p:nvPicPr>
          <p:cNvPr id="13" name="Picture 12" descr="A blurry image of a person&#10;&#10;Description automatically generated with low confidence">
            <a:extLst>
              <a:ext uri="{FF2B5EF4-FFF2-40B4-BE49-F238E27FC236}">
                <a16:creationId xmlns:a16="http://schemas.microsoft.com/office/drawing/2014/main" id="{2FCBB590-6473-45E9-BCA1-8B72C0106687}"/>
              </a:ext>
            </a:extLst>
          </p:cNvPr>
          <p:cNvPicPr>
            <a:picLocks noChangeAspect="1"/>
          </p:cNvPicPr>
          <p:nvPr/>
        </p:nvPicPr>
        <p:blipFill>
          <a:blip r:embed="rId7"/>
          <a:stretch>
            <a:fillRect/>
          </a:stretch>
        </p:blipFill>
        <p:spPr>
          <a:xfrm>
            <a:off x="9578716" y="2552809"/>
            <a:ext cx="2252942" cy="2231821"/>
          </a:xfrm>
          <a:prstGeom prst="rect">
            <a:avLst/>
          </a:prstGeom>
        </p:spPr>
      </p:pic>
      <p:pic>
        <p:nvPicPr>
          <p:cNvPr id="21" name="Picture 20" descr="A picture containing text, night sky&#10;&#10;Description automatically generated">
            <a:extLst>
              <a:ext uri="{FF2B5EF4-FFF2-40B4-BE49-F238E27FC236}">
                <a16:creationId xmlns:a16="http://schemas.microsoft.com/office/drawing/2014/main" id="{26CDC7E9-B974-4E73-8F34-13379CEA3054}"/>
              </a:ext>
            </a:extLst>
          </p:cNvPr>
          <p:cNvPicPr>
            <a:picLocks noChangeAspect="1"/>
          </p:cNvPicPr>
          <p:nvPr/>
        </p:nvPicPr>
        <p:blipFill>
          <a:blip r:embed="rId8"/>
          <a:stretch>
            <a:fillRect/>
          </a:stretch>
        </p:blipFill>
        <p:spPr>
          <a:xfrm>
            <a:off x="1014060" y="2578190"/>
            <a:ext cx="2247625" cy="2231821"/>
          </a:xfrm>
          <a:prstGeom prst="rect">
            <a:avLst/>
          </a:prstGeom>
        </p:spPr>
      </p:pic>
      <p:pic>
        <p:nvPicPr>
          <p:cNvPr id="23" name="Picture 22">
            <a:extLst>
              <a:ext uri="{FF2B5EF4-FFF2-40B4-BE49-F238E27FC236}">
                <a16:creationId xmlns:a16="http://schemas.microsoft.com/office/drawing/2014/main" id="{BB17DF60-EED1-4B46-B562-FFB745D17E92}"/>
              </a:ext>
            </a:extLst>
          </p:cNvPr>
          <p:cNvPicPr>
            <a:picLocks noChangeAspect="1"/>
          </p:cNvPicPr>
          <p:nvPr/>
        </p:nvPicPr>
        <p:blipFill>
          <a:blip r:embed="rId9"/>
          <a:stretch>
            <a:fillRect/>
          </a:stretch>
        </p:blipFill>
        <p:spPr>
          <a:xfrm>
            <a:off x="5303002" y="2570856"/>
            <a:ext cx="2249236" cy="2227815"/>
          </a:xfrm>
          <a:prstGeom prst="rect">
            <a:avLst/>
          </a:prstGeom>
        </p:spPr>
      </p:pic>
      <p:sp>
        <p:nvSpPr>
          <p:cNvPr id="25" name="TextBox 24">
            <a:extLst>
              <a:ext uri="{FF2B5EF4-FFF2-40B4-BE49-F238E27FC236}">
                <a16:creationId xmlns:a16="http://schemas.microsoft.com/office/drawing/2014/main" id="{3E1694F7-A7F5-4141-AED5-27C26F0E6CC2}"/>
              </a:ext>
            </a:extLst>
          </p:cNvPr>
          <p:cNvSpPr txBox="1"/>
          <p:nvPr/>
        </p:nvSpPr>
        <p:spPr>
          <a:xfrm>
            <a:off x="1787455" y="4808082"/>
            <a:ext cx="660758" cy="369332"/>
          </a:xfrm>
          <a:prstGeom prst="rect">
            <a:avLst/>
          </a:prstGeom>
          <a:noFill/>
        </p:spPr>
        <p:txBody>
          <a:bodyPr wrap="none" lIns="91440" tIns="45720" rIns="91440" bIns="45720" rtlCol="0" anchor="t">
            <a:spAutoFit/>
          </a:bodyPr>
          <a:lstStyle/>
          <a:p>
            <a:r>
              <a:rPr lang="en-US">
                <a:latin typeface="Times New Roman"/>
                <a:cs typeface="Times New Roman"/>
              </a:rPr>
              <a:t> = 50</a:t>
            </a:r>
          </a:p>
        </p:txBody>
      </p:sp>
      <p:sp>
        <p:nvSpPr>
          <p:cNvPr id="26" name="TextBox 25">
            <a:extLst>
              <a:ext uri="{FF2B5EF4-FFF2-40B4-BE49-F238E27FC236}">
                <a16:creationId xmlns:a16="http://schemas.microsoft.com/office/drawing/2014/main" id="{26364045-3BFA-4A9D-96F0-015BFE2456C2}"/>
              </a:ext>
            </a:extLst>
          </p:cNvPr>
          <p:cNvSpPr txBox="1"/>
          <p:nvPr/>
        </p:nvSpPr>
        <p:spPr>
          <a:xfrm>
            <a:off x="10430463" y="4790232"/>
            <a:ext cx="1031821" cy="369332"/>
          </a:xfrm>
          <a:prstGeom prst="rect">
            <a:avLst/>
          </a:prstGeom>
          <a:noFill/>
        </p:spPr>
        <p:txBody>
          <a:bodyPr wrap="square" lIns="91440" tIns="45720" rIns="91440" bIns="45720" rtlCol="0" anchor="t">
            <a:spAutoFit/>
          </a:bodyPr>
          <a:lstStyle/>
          <a:p>
            <a:r>
              <a:rPr lang="en-US">
                <a:latin typeface="Times New Roman"/>
                <a:cs typeface="Times New Roman"/>
              </a:rPr>
              <a:t> = 60</a:t>
            </a:r>
          </a:p>
        </p:txBody>
      </p:sp>
      <p:sp>
        <p:nvSpPr>
          <p:cNvPr id="27" name="TextBox 26">
            <a:extLst>
              <a:ext uri="{FF2B5EF4-FFF2-40B4-BE49-F238E27FC236}">
                <a16:creationId xmlns:a16="http://schemas.microsoft.com/office/drawing/2014/main" id="{24BF8389-3123-4520-B7C9-7AE52D068D8D}"/>
              </a:ext>
            </a:extLst>
          </p:cNvPr>
          <p:cNvSpPr txBox="1"/>
          <p:nvPr/>
        </p:nvSpPr>
        <p:spPr>
          <a:xfrm>
            <a:off x="6135713" y="4813244"/>
            <a:ext cx="1058952" cy="369332"/>
          </a:xfrm>
          <a:prstGeom prst="rect">
            <a:avLst/>
          </a:prstGeom>
          <a:noFill/>
        </p:spPr>
        <p:txBody>
          <a:bodyPr wrap="square" lIns="91440" tIns="45720" rIns="91440" bIns="45720" rtlCol="0" anchor="t">
            <a:spAutoFit/>
          </a:bodyPr>
          <a:lstStyle/>
          <a:p>
            <a:r>
              <a:rPr lang="en-US">
                <a:latin typeface="Times New Roman"/>
                <a:ea typeface="+mn-lt"/>
                <a:cs typeface="+mn-lt"/>
              </a:rPr>
              <a:t>= 80</a:t>
            </a:r>
            <a:endParaRPr lang="en-US">
              <a:latin typeface="Times New Roman"/>
              <a:cs typeface="Times New Roman"/>
            </a:endParaRPr>
          </a:p>
        </p:txBody>
      </p:sp>
      <p:sp>
        <p:nvSpPr>
          <p:cNvPr id="30" name="TextBox 29">
            <a:extLst>
              <a:ext uri="{FF2B5EF4-FFF2-40B4-BE49-F238E27FC236}">
                <a16:creationId xmlns:a16="http://schemas.microsoft.com/office/drawing/2014/main" id="{53A09A78-4520-441C-B496-9834E57A85E2}"/>
              </a:ext>
            </a:extLst>
          </p:cNvPr>
          <p:cNvSpPr txBox="1"/>
          <p:nvPr/>
        </p:nvSpPr>
        <p:spPr>
          <a:xfrm>
            <a:off x="3784834" y="5712479"/>
            <a:ext cx="5189838" cy="646331"/>
          </a:xfrm>
          <a:prstGeom prst="rect">
            <a:avLst/>
          </a:prstGeom>
          <a:noFill/>
        </p:spPr>
        <p:txBody>
          <a:bodyPr wrap="square" lIns="91440" tIns="45720" rIns="91440" bIns="45720" rtlCol="0" anchor="t">
            <a:spAutoFit/>
          </a:bodyPr>
          <a:lstStyle/>
          <a:p>
            <a:pPr algn="ctr"/>
            <a:r>
              <a:rPr lang="en-US">
                <a:latin typeface="Times New Roman"/>
                <a:cs typeface="Times New Roman"/>
              </a:rPr>
              <a:t>Fig 16: Representation of different values of </a:t>
            </a:r>
            <a:r>
              <a:rPr lang="el-GR">
                <a:latin typeface="Times New Roman"/>
                <a:cs typeface="Times New Roman"/>
              </a:rPr>
              <a:t>α</a:t>
            </a:r>
            <a:r>
              <a:rPr lang="en-US">
                <a:latin typeface="Times New Roman"/>
                <a:cs typeface="Times New Roman"/>
              </a:rPr>
              <a:t> and </a:t>
            </a:r>
            <a:r>
              <a:rPr lang="el-GR">
                <a:latin typeface="Times New Roman"/>
                <a:cs typeface="Times New Roman"/>
              </a:rPr>
              <a:t>β</a:t>
            </a:r>
            <a:r>
              <a:rPr lang="en-US">
                <a:latin typeface="Times New Roman"/>
                <a:cs typeface="Times New Roman"/>
              </a:rPr>
              <a:t> and choosing the best one. </a:t>
            </a:r>
          </a:p>
        </p:txBody>
      </p:sp>
      <p:sp>
        <p:nvSpPr>
          <p:cNvPr id="31" name="Date Placeholder 30">
            <a:extLst>
              <a:ext uri="{FF2B5EF4-FFF2-40B4-BE49-F238E27FC236}">
                <a16:creationId xmlns:a16="http://schemas.microsoft.com/office/drawing/2014/main" id="{6C13CFCD-9352-430C-B195-15CD26C9AA06}"/>
              </a:ext>
            </a:extLst>
          </p:cNvPr>
          <p:cNvSpPr>
            <a:spLocks noGrp="1"/>
          </p:cNvSpPr>
          <p:nvPr>
            <p:ph type="dt" sz="half" idx="10"/>
          </p:nvPr>
        </p:nvSpPr>
        <p:spPr/>
        <p:txBody>
          <a:bodyPr/>
          <a:lstStyle/>
          <a:p>
            <a:r>
              <a:rPr lang="en-US"/>
              <a:t>6/14/2022</a:t>
            </a:r>
          </a:p>
        </p:txBody>
      </p:sp>
      <p:sp>
        <p:nvSpPr>
          <p:cNvPr id="32" name="Footer Placeholder 31">
            <a:extLst>
              <a:ext uri="{FF2B5EF4-FFF2-40B4-BE49-F238E27FC236}">
                <a16:creationId xmlns:a16="http://schemas.microsoft.com/office/drawing/2014/main" id="{58462063-E2FF-4521-9AD0-78D0F5B8F02D}"/>
              </a:ext>
            </a:extLst>
          </p:cNvPr>
          <p:cNvSpPr>
            <a:spLocks noGrp="1"/>
          </p:cNvSpPr>
          <p:nvPr>
            <p:ph type="ftr" sz="quarter" idx="11"/>
          </p:nvPr>
        </p:nvSpPr>
        <p:spPr/>
        <p:txBody>
          <a:bodyPr/>
          <a:lstStyle/>
          <a:p>
            <a:r>
              <a:rPr lang="en-US">
                <a:latin typeface="Times New Roman"/>
                <a:cs typeface="Times New Roman"/>
              </a:rPr>
              <a:t>Dept. of Mechatronics, MIT Manipal</a:t>
            </a:r>
          </a:p>
        </p:txBody>
      </p:sp>
      <p:sp>
        <p:nvSpPr>
          <p:cNvPr id="33" name="Slide Number Placeholder 32">
            <a:extLst>
              <a:ext uri="{FF2B5EF4-FFF2-40B4-BE49-F238E27FC236}">
                <a16:creationId xmlns:a16="http://schemas.microsoft.com/office/drawing/2014/main" id="{23CC9EA0-817E-4230-92EA-EA4C25BF4A67}"/>
              </a:ext>
            </a:extLst>
          </p:cNvPr>
          <p:cNvSpPr>
            <a:spLocks noGrp="1"/>
          </p:cNvSpPr>
          <p:nvPr>
            <p:ph type="sldNum" sz="quarter" idx="12"/>
          </p:nvPr>
        </p:nvSpPr>
        <p:spPr/>
        <p:txBody>
          <a:bodyPr/>
          <a:lstStyle/>
          <a:p>
            <a:fld id="{D0616022-2DF8-8644-8036-BD5A9B424EBB}" type="slidenum">
              <a:rPr lang="en-US" dirty="0" smtClean="0">
                <a:latin typeface="Times New Roman"/>
                <a:cs typeface="Times New Roman"/>
              </a:rPr>
              <a:t>27</a:t>
            </a:fld>
            <a:endParaRPr lang="en-US">
              <a:latin typeface="Times New Roman"/>
              <a:cs typeface="Times New Roman"/>
            </a:endParaRPr>
          </a:p>
        </p:txBody>
      </p:sp>
      <p:sp>
        <p:nvSpPr>
          <p:cNvPr id="4" name="TextBox 3">
            <a:extLst>
              <a:ext uri="{FF2B5EF4-FFF2-40B4-BE49-F238E27FC236}">
                <a16:creationId xmlns:a16="http://schemas.microsoft.com/office/drawing/2014/main" id="{A14F31AF-27E2-DA28-8EF3-CBD8990C959F}"/>
              </a:ext>
            </a:extLst>
          </p:cNvPr>
          <p:cNvSpPr txBox="1"/>
          <p:nvPr/>
        </p:nvSpPr>
        <p:spPr>
          <a:xfrm>
            <a:off x="6136732" y="5227862"/>
            <a:ext cx="1121468" cy="380537"/>
          </a:xfrm>
          <a:prstGeom prst="rect">
            <a:avLst/>
          </a:prstGeom>
          <a:noFill/>
        </p:spPr>
        <p:txBody>
          <a:bodyPr wrap="square" lIns="91440" tIns="45720" rIns="91440" bIns="45720" rtlCol="0" anchor="t">
            <a:spAutoFit/>
          </a:bodyPr>
          <a:lstStyle/>
          <a:p>
            <a:r>
              <a:rPr lang="en-US">
                <a:latin typeface="Times New Roman"/>
                <a:cs typeface="Times New Roman"/>
              </a:rPr>
              <a:t>= 20</a:t>
            </a:r>
          </a:p>
        </p:txBody>
      </p:sp>
      <p:sp>
        <p:nvSpPr>
          <p:cNvPr id="7" name="TextBox 6">
            <a:extLst>
              <a:ext uri="{FF2B5EF4-FFF2-40B4-BE49-F238E27FC236}">
                <a16:creationId xmlns:a16="http://schemas.microsoft.com/office/drawing/2014/main" id="{FB548EF1-767D-E941-AAC3-C8CFC6A7DD59}"/>
              </a:ext>
            </a:extLst>
          </p:cNvPr>
          <p:cNvSpPr txBox="1"/>
          <p:nvPr/>
        </p:nvSpPr>
        <p:spPr>
          <a:xfrm>
            <a:off x="1819724" y="5180648"/>
            <a:ext cx="1008408" cy="369332"/>
          </a:xfrm>
          <a:prstGeom prst="rect">
            <a:avLst/>
          </a:prstGeom>
          <a:noFill/>
        </p:spPr>
        <p:txBody>
          <a:bodyPr wrap="square" lIns="91440" tIns="45720" rIns="91440" bIns="45720" rtlCol="0" anchor="t">
            <a:spAutoFit/>
          </a:bodyPr>
          <a:lstStyle/>
          <a:p>
            <a:r>
              <a:rPr lang="en-US">
                <a:latin typeface="Times New Roman"/>
                <a:ea typeface="+mn-lt"/>
                <a:cs typeface="+mn-lt"/>
              </a:rPr>
              <a:t>= 50</a:t>
            </a:r>
            <a:endParaRPr lang="en-US">
              <a:latin typeface="Times New Roman"/>
              <a:cs typeface="Times New Roman"/>
            </a:endParaRPr>
          </a:p>
        </p:txBody>
      </p:sp>
      <p:graphicFrame>
        <p:nvGraphicFramePr>
          <p:cNvPr id="17" name="Object 16">
            <a:extLst>
              <a:ext uri="{FF2B5EF4-FFF2-40B4-BE49-F238E27FC236}">
                <a16:creationId xmlns:a16="http://schemas.microsoft.com/office/drawing/2014/main" id="{C81678FE-8F8A-CEBD-11AA-9D96E65D1952}"/>
              </a:ext>
            </a:extLst>
          </p:cNvPr>
          <p:cNvGraphicFramePr>
            <a:graphicFrameLocks noChangeAspect="1"/>
          </p:cNvGraphicFramePr>
          <p:nvPr>
            <p:extLst>
              <p:ext uri="{D42A27DB-BD31-4B8C-83A1-F6EECF244321}">
                <p14:modId xmlns:p14="http://schemas.microsoft.com/office/powerpoint/2010/main" val="1442701175"/>
              </p:ext>
            </p:extLst>
          </p:nvPr>
        </p:nvGraphicFramePr>
        <p:xfrm>
          <a:off x="5668224" y="4824938"/>
          <a:ext cx="292040" cy="352963"/>
        </p:xfrm>
        <a:graphic>
          <a:graphicData uri="http://schemas.openxmlformats.org/presentationml/2006/ole">
            <mc:AlternateContent xmlns:mc="http://schemas.openxmlformats.org/markup-compatibility/2006">
              <mc:Choice xmlns:v="urn:schemas-microsoft-com:vml" Requires="v">
                <p:oleObj spid="_x0000_s41003" name="Equation" r:id="rId10" imgW="152569" imgH="140241" progId="Equation.DSMT4">
                  <p:embed/>
                </p:oleObj>
              </mc:Choice>
              <mc:Fallback>
                <p:oleObj name="Equation" r:id="rId10" imgW="152569" imgH="140241" progId="Equation.DSMT4">
                  <p:embed/>
                  <p:pic>
                    <p:nvPicPr>
                      <p:cNvPr id="17" name="Object 16">
                        <a:extLst>
                          <a:ext uri="{FF2B5EF4-FFF2-40B4-BE49-F238E27FC236}">
                            <a16:creationId xmlns:a16="http://schemas.microsoft.com/office/drawing/2014/main" id="{C81678FE-8F8A-CEBD-11AA-9D96E65D1952}"/>
                          </a:ext>
                        </a:extLst>
                      </p:cNvPr>
                      <p:cNvPicPr/>
                      <p:nvPr/>
                    </p:nvPicPr>
                    <p:blipFill>
                      <a:blip r:embed="rId4"/>
                      <a:stretch>
                        <a:fillRect/>
                      </a:stretch>
                    </p:blipFill>
                    <p:spPr>
                      <a:xfrm>
                        <a:off x="5668224" y="4824938"/>
                        <a:ext cx="292040" cy="352963"/>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EED5E65B-D584-1BD6-A779-6B340734CC38}"/>
              </a:ext>
            </a:extLst>
          </p:cNvPr>
          <p:cNvGraphicFramePr>
            <a:graphicFrameLocks noChangeAspect="1"/>
          </p:cNvGraphicFramePr>
          <p:nvPr>
            <p:extLst>
              <p:ext uri="{D42A27DB-BD31-4B8C-83A1-F6EECF244321}">
                <p14:modId xmlns:p14="http://schemas.microsoft.com/office/powerpoint/2010/main" val="2894744460"/>
              </p:ext>
            </p:extLst>
          </p:nvPr>
        </p:nvGraphicFramePr>
        <p:xfrm>
          <a:off x="1410615" y="4830267"/>
          <a:ext cx="292040" cy="352963"/>
        </p:xfrm>
        <a:graphic>
          <a:graphicData uri="http://schemas.openxmlformats.org/presentationml/2006/ole">
            <mc:AlternateContent xmlns:mc="http://schemas.openxmlformats.org/markup-compatibility/2006">
              <mc:Choice xmlns:v="urn:schemas-microsoft-com:vml" Requires="v">
                <p:oleObj spid="_x0000_s41004" name="Equation" r:id="rId11" imgW="152569" imgH="140241" progId="Equation.DSMT4">
                  <p:embed/>
                </p:oleObj>
              </mc:Choice>
              <mc:Fallback>
                <p:oleObj name="Equation" r:id="rId11" imgW="152569" imgH="140241" progId="Equation.DSMT4">
                  <p:embed/>
                  <p:pic>
                    <p:nvPicPr>
                      <p:cNvPr id="18" name="Object 17">
                        <a:extLst>
                          <a:ext uri="{FF2B5EF4-FFF2-40B4-BE49-F238E27FC236}">
                            <a16:creationId xmlns:a16="http://schemas.microsoft.com/office/drawing/2014/main" id="{EED5E65B-D584-1BD6-A779-6B340734CC38}"/>
                          </a:ext>
                        </a:extLst>
                      </p:cNvPr>
                      <p:cNvPicPr/>
                      <p:nvPr/>
                    </p:nvPicPr>
                    <p:blipFill>
                      <a:blip r:embed="rId4"/>
                      <a:stretch>
                        <a:fillRect/>
                      </a:stretch>
                    </p:blipFill>
                    <p:spPr>
                      <a:xfrm>
                        <a:off x="1410615" y="4830267"/>
                        <a:ext cx="292040" cy="352963"/>
                      </a:xfrm>
                      <a:prstGeom prst="rect">
                        <a:avLst/>
                      </a:prstGeom>
                    </p:spPr>
                  </p:pic>
                </p:oleObj>
              </mc:Fallback>
            </mc:AlternateContent>
          </a:graphicData>
        </a:graphic>
      </p:graphicFrame>
      <p:graphicFrame>
        <p:nvGraphicFramePr>
          <p:cNvPr id="19" name="Object 18">
            <a:extLst>
              <a:ext uri="{FF2B5EF4-FFF2-40B4-BE49-F238E27FC236}">
                <a16:creationId xmlns:a16="http://schemas.microsoft.com/office/drawing/2014/main" id="{846F3F91-342A-BC23-8252-775933AC3177}"/>
              </a:ext>
            </a:extLst>
          </p:cNvPr>
          <p:cNvGraphicFramePr>
            <a:graphicFrameLocks noChangeAspect="1"/>
          </p:cNvGraphicFramePr>
          <p:nvPr>
            <p:extLst>
              <p:ext uri="{D42A27DB-BD31-4B8C-83A1-F6EECF244321}">
                <p14:modId xmlns:p14="http://schemas.microsoft.com/office/powerpoint/2010/main" val="2378144300"/>
              </p:ext>
            </p:extLst>
          </p:nvPr>
        </p:nvGraphicFramePr>
        <p:xfrm>
          <a:off x="9984448" y="4814280"/>
          <a:ext cx="292040" cy="352963"/>
        </p:xfrm>
        <a:graphic>
          <a:graphicData uri="http://schemas.openxmlformats.org/presentationml/2006/ole">
            <mc:AlternateContent xmlns:mc="http://schemas.openxmlformats.org/markup-compatibility/2006">
              <mc:Choice xmlns:v="urn:schemas-microsoft-com:vml" Requires="v">
                <p:oleObj spid="_x0000_s41005" name="Equation" r:id="rId12" imgW="152569" imgH="140241" progId="Equation.DSMT4">
                  <p:embed/>
                </p:oleObj>
              </mc:Choice>
              <mc:Fallback>
                <p:oleObj name="Equation" r:id="rId12" imgW="152569" imgH="140241" progId="Equation.DSMT4">
                  <p:embed/>
                  <p:pic>
                    <p:nvPicPr>
                      <p:cNvPr id="19" name="Object 18">
                        <a:extLst>
                          <a:ext uri="{FF2B5EF4-FFF2-40B4-BE49-F238E27FC236}">
                            <a16:creationId xmlns:a16="http://schemas.microsoft.com/office/drawing/2014/main" id="{846F3F91-342A-BC23-8252-775933AC3177}"/>
                          </a:ext>
                        </a:extLst>
                      </p:cNvPr>
                      <p:cNvPicPr/>
                      <p:nvPr/>
                    </p:nvPicPr>
                    <p:blipFill>
                      <a:blip r:embed="rId4"/>
                      <a:stretch>
                        <a:fillRect/>
                      </a:stretch>
                    </p:blipFill>
                    <p:spPr>
                      <a:xfrm>
                        <a:off x="9984448" y="4814280"/>
                        <a:ext cx="292040" cy="352963"/>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FF02CF86-F74E-F105-3A0B-7C4087E34CDD}"/>
              </a:ext>
            </a:extLst>
          </p:cNvPr>
          <p:cNvGraphicFramePr>
            <a:graphicFrameLocks noChangeAspect="1"/>
          </p:cNvGraphicFramePr>
          <p:nvPr>
            <p:extLst>
              <p:ext uri="{D42A27DB-BD31-4B8C-83A1-F6EECF244321}">
                <p14:modId xmlns:p14="http://schemas.microsoft.com/office/powerpoint/2010/main" val="2506405448"/>
              </p:ext>
            </p:extLst>
          </p:nvPr>
        </p:nvGraphicFramePr>
        <p:xfrm>
          <a:off x="10020190" y="5215788"/>
          <a:ext cx="340507" cy="422259"/>
        </p:xfrm>
        <a:graphic>
          <a:graphicData uri="http://schemas.openxmlformats.org/presentationml/2006/ole">
            <mc:AlternateContent xmlns:mc="http://schemas.openxmlformats.org/markup-compatibility/2006">
              <mc:Choice xmlns:v="urn:schemas-microsoft-com:vml" Requires="v">
                <p:oleObj spid="_x0000_s41006" name="Equation" r:id="rId13" imgW="152280" imgH="203040" progId="Equation.DSMT4">
                  <p:embed/>
                </p:oleObj>
              </mc:Choice>
              <mc:Fallback>
                <p:oleObj name="Equation" r:id="rId13" imgW="152280" imgH="203040" progId="Equation.DSMT4">
                  <p:embed/>
                  <p:pic>
                    <p:nvPicPr>
                      <p:cNvPr id="20" name="Object 19">
                        <a:extLst>
                          <a:ext uri="{FF2B5EF4-FFF2-40B4-BE49-F238E27FC236}">
                            <a16:creationId xmlns:a16="http://schemas.microsoft.com/office/drawing/2014/main" id="{FF02CF86-F74E-F105-3A0B-7C4087E34CDD}"/>
                          </a:ext>
                        </a:extLst>
                      </p:cNvPr>
                      <p:cNvPicPr/>
                      <p:nvPr/>
                    </p:nvPicPr>
                    <p:blipFill>
                      <a:blip r:embed="rId6"/>
                      <a:stretch>
                        <a:fillRect/>
                      </a:stretch>
                    </p:blipFill>
                    <p:spPr>
                      <a:xfrm>
                        <a:off x="10020190" y="5215788"/>
                        <a:ext cx="340507" cy="422259"/>
                      </a:xfrm>
                      <a:prstGeom prst="rect">
                        <a:avLst/>
                      </a:prstGeom>
                    </p:spPr>
                  </p:pic>
                </p:oleObj>
              </mc:Fallback>
            </mc:AlternateContent>
          </a:graphicData>
        </a:graphic>
      </p:graphicFrame>
      <p:graphicFrame>
        <p:nvGraphicFramePr>
          <p:cNvPr id="22" name="Object 21">
            <a:extLst>
              <a:ext uri="{FF2B5EF4-FFF2-40B4-BE49-F238E27FC236}">
                <a16:creationId xmlns:a16="http://schemas.microsoft.com/office/drawing/2014/main" id="{7D67B8DB-CDA1-3B83-F927-7165F93926E3}"/>
              </a:ext>
            </a:extLst>
          </p:cNvPr>
          <p:cNvGraphicFramePr>
            <a:graphicFrameLocks noChangeAspect="1"/>
          </p:cNvGraphicFramePr>
          <p:nvPr>
            <p:extLst>
              <p:ext uri="{D42A27DB-BD31-4B8C-83A1-F6EECF244321}">
                <p14:modId xmlns:p14="http://schemas.microsoft.com/office/powerpoint/2010/main" val="2196821188"/>
              </p:ext>
            </p:extLst>
          </p:nvPr>
        </p:nvGraphicFramePr>
        <p:xfrm>
          <a:off x="1386057" y="5215788"/>
          <a:ext cx="340507" cy="422259"/>
        </p:xfrm>
        <a:graphic>
          <a:graphicData uri="http://schemas.openxmlformats.org/presentationml/2006/ole">
            <mc:AlternateContent xmlns:mc="http://schemas.openxmlformats.org/markup-compatibility/2006">
              <mc:Choice xmlns:v="urn:schemas-microsoft-com:vml" Requires="v">
                <p:oleObj spid="_x0000_s41007" name="Equation" r:id="rId14" imgW="152280" imgH="203040" progId="Equation.DSMT4">
                  <p:embed/>
                </p:oleObj>
              </mc:Choice>
              <mc:Fallback>
                <p:oleObj name="Equation" r:id="rId14" imgW="152280" imgH="203040" progId="Equation.DSMT4">
                  <p:embed/>
                  <p:pic>
                    <p:nvPicPr>
                      <p:cNvPr id="22" name="Object 21">
                        <a:extLst>
                          <a:ext uri="{FF2B5EF4-FFF2-40B4-BE49-F238E27FC236}">
                            <a16:creationId xmlns:a16="http://schemas.microsoft.com/office/drawing/2014/main" id="{7D67B8DB-CDA1-3B83-F927-7165F93926E3}"/>
                          </a:ext>
                        </a:extLst>
                      </p:cNvPr>
                      <p:cNvPicPr/>
                      <p:nvPr/>
                    </p:nvPicPr>
                    <p:blipFill>
                      <a:blip r:embed="rId6"/>
                      <a:stretch>
                        <a:fillRect/>
                      </a:stretch>
                    </p:blipFill>
                    <p:spPr>
                      <a:xfrm>
                        <a:off x="1386057" y="5215788"/>
                        <a:ext cx="340507" cy="422259"/>
                      </a:xfrm>
                      <a:prstGeom prst="rect">
                        <a:avLst/>
                      </a:prstGeom>
                    </p:spPr>
                  </p:pic>
                </p:oleObj>
              </mc:Fallback>
            </mc:AlternateContent>
          </a:graphicData>
        </a:graphic>
      </p:graphicFrame>
      <p:graphicFrame>
        <p:nvGraphicFramePr>
          <p:cNvPr id="24" name="Object 23">
            <a:extLst>
              <a:ext uri="{FF2B5EF4-FFF2-40B4-BE49-F238E27FC236}">
                <a16:creationId xmlns:a16="http://schemas.microsoft.com/office/drawing/2014/main" id="{85F354E2-6CA0-3133-4607-E51A9599FE14}"/>
              </a:ext>
            </a:extLst>
          </p:cNvPr>
          <p:cNvGraphicFramePr>
            <a:graphicFrameLocks noChangeAspect="1"/>
          </p:cNvGraphicFramePr>
          <p:nvPr>
            <p:extLst>
              <p:ext uri="{D42A27DB-BD31-4B8C-83A1-F6EECF244321}">
                <p14:modId xmlns:p14="http://schemas.microsoft.com/office/powerpoint/2010/main" val="2662450268"/>
              </p:ext>
            </p:extLst>
          </p:nvPr>
        </p:nvGraphicFramePr>
        <p:xfrm>
          <a:off x="5616277" y="5215787"/>
          <a:ext cx="340507" cy="422259"/>
        </p:xfrm>
        <a:graphic>
          <a:graphicData uri="http://schemas.openxmlformats.org/presentationml/2006/ole">
            <mc:AlternateContent xmlns:mc="http://schemas.openxmlformats.org/markup-compatibility/2006">
              <mc:Choice xmlns:v="urn:schemas-microsoft-com:vml" Requires="v">
                <p:oleObj spid="_x0000_s41008" name="Equation" r:id="rId15" imgW="152280" imgH="203040" progId="Equation.DSMT4">
                  <p:embed/>
                </p:oleObj>
              </mc:Choice>
              <mc:Fallback>
                <p:oleObj name="Equation" r:id="rId15" imgW="152280" imgH="203040" progId="Equation.DSMT4">
                  <p:embed/>
                  <p:pic>
                    <p:nvPicPr>
                      <p:cNvPr id="24" name="Object 23">
                        <a:extLst>
                          <a:ext uri="{FF2B5EF4-FFF2-40B4-BE49-F238E27FC236}">
                            <a16:creationId xmlns:a16="http://schemas.microsoft.com/office/drawing/2014/main" id="{85F354E2-6CA0-3133-4607-E51A9599FE14}"/>
                          </a:ext>
                        </a:extLst>
                      </p:cNvPr>
                      <p:cNvPicPr/>
                      <p:nvPr/>
                    </p:nvPicPr>
                    <p:blipFill>
                      <a:blip r:embed="rId6"/>
                      <a:stretch>
                        <a:fillRect/>
                      </a:stretch>
                    </p:blipFill>
                    <p:spPr>
                      <a:xfrm>
                        <a:off x="5616277" y="5215787"/>
                        <a:ext cx="340507" cy="422259"/>
                      </a:xfrm>
                      <a:prstGeom prst="rect">
                        <a:avLst/>
                      </a:prstGeom>
                    </p:spPr>
                  </p:pic>
                </p:oleObj>
              </mc:Fallback>
            </mc:AlternateContent>
          </a:graphicData>
        </a:graphic>
      </p:graphicFrame>
      <p:sp>
        <p:nvSpPr>
          <p:cNvPr id="28" name="TextBox 27">
            <a:extLst>
              <a:ext uri="{FF2B5EF4-FFF2-40B4-BE49-F238E27FC236}">
                <a16:creationId xmlns:a16="http://schemas.microsoft.com/office/drawing/2014/main" id="{32EFD075-F205-C0C7-F056-4789F6D7667A}"/>
              </a:ext>
            </a:extLst>
          </p:cNvPr>
          <p:cNvSpPr txBox="1"/>
          <p:nvPr/>
        </p:nvSpPr>
        <p:spPr>
          <a:xfrm>
            <a:off x="10498680" y="5180647"/>
            <a:ext cx="1008408" cy="369332"/>
          </a:xfrm>
          <a:prstGeom prst="rect">
            <a:avLst/>
          </a:prstGeom>
          <a:noFill/>
        </p:spPr>
        <p:txBody>
          <a:bodyPr wrap="square" lIns="91440" tIns="45720" rIns="91440" bIns="45720" rtlCol="0" anchor="t">
            <a:spAutoFit/>
          </a:bodyPr>
          <a:lstStyle/>
          <a:p>
            <a:r>
              <a:rPr lang="en-US">
                <a:latin typeface="Times New Roman"/>
                <a:ea typeface="+mn-lt"/>
                <a:cs typeface="+mn-lt"/>
              </a:rPr>
              <a:t>=  40</a:t>
            </a:r>
            <a:endParaRPr lang="en-US">
              <a:latin typeface="Times New Roman"/>
              <a:cs typeface="Times New Roman"/>
            </a:endParaRPr>
          </a:p>
        </p:txBody>
      </p:sp>
      <p:sp>
        <p:nvSpPr>
          <p:cNvPr id="29" name="TextBox 28">
            <a:extLst>
              <a:ext uri="{FF2B5EF4-FFF2-40B4-BE49-F238E27FC236}">
                <a16:creationId xmlns:a16="http://schemas.microsoft.com/office/drawing/2014/main" id="{54A42D8C-EA08-A19B-212F-0A2A517E383C}"/>
              </a:ext>
            </a:extLst>
          </p:cNvPr>
          <p:cNvSpPr txBox="1"/>
          <p:nvPr/>
        </p:nvSpPr>
        <p:spPr>
          <a:xfrm>
            <a:off x="856016" y="4782839"/>
            <a:ext cx="554571" cy="369332"/>
          </a:xfrm>
          <a:prstGeom prst="rect">
            <a:avLst/>
          </a:prstGeom>
          <a:noFill/>
        </p:spPr>
        <p:txBody>
          <a:bodyPr wrap="square" lIns="91440" tIns="45720" rIns="91440" bIns="45720" rtlCol="0" anchor="t">
            <a:spAutoFit/>
          </a:bodyPr>
          <a:lstStyle/>
          <a:p>
            <a:r>
              <a:rPr lang="en-US">
                <a:latin typeface="Times New Roman"/>
                <a:cs typeface="Calibri"/>
              </a:rPr>
              <a:t>(a)</a:t>
            </a:r>
          </a:p>
        </p:txBody>
      </p:sp>
      <p:sp>
        <p:nvSpPr>
          <p:cNvPr id="34" name="TextBox 33">
            <a:extLst>
              <a:ext uri="{FF2B5EF4-FFF2-40B4-BE49-F238E27FC236}">
                <a16:creationId xmlns:a16="http://schemas.microsoft.com/office/drawing/2014/main" id="{F1048591-C0C4-B870-A739-D7B7E3E4CC0F}"/>
              </a:ext>
            </a:extLst>
          </p:cNvPr>
          <p:cNvSpPr txBox="1"/>
          <p:nvPr/>
        </p:nvSpPr>
        <p:spPr>
          <a:xfrm>
            <a:off x="9467736" y="4782839"/>
            <a:ext cx="554571" cy="369332"/>
          </a:xfrm>
          <a:prstGeom prst="rect">
            <a:avLst/>
          </a:prstGeom>
          <a:noFill/>
        </p:spPr>
        <p:txBody>
          <a:bodyPr wrap="square" lIns="91440" tIns="45720" rIns="91440" bIns="45720" rtlCol="0" anchor="t">
            <a:spAutoFit/>
          </a:bodyPr>
          <a:lstStyle/>
          <a:p>
            <a:r>
              <a:rPr lang="en-US">
                <a:latin typeface="Times New Roman"/>
                <a:cs typeface="Calibri"/>
              </a:rPr>
              <a:t>(c)</a:t>
            </a:r>
          </a:p>
        </p:txBody>
      </p:sp>
      <p:sp>
        <p:nvSpPr>
          <p:cNvPr id="35" name="TextBox 34">
            <a:extLst>
              <a:ext uri="{FF2B5EF4-FFF2-40B4-BE49-F238E27FC236}">
                <a16:creationId xmlns:a16="http://schemas.microsoft.com/office/drawing/2014/main" id="{548BF2C1-439A-7CED-B412-1E2F799A6AFB}"/>
              </a:ext>
            </a:extLst>
          </p:cNvPr>
          <p:cNvSpPr txBox="1"/>
          <p:nvPr/>
        </p:nvSpPr>
        <p:spPr>
          <a:xfrm>
            <a:off x="5114250" y="4794044"/>
            <a:ext cx="554571" cy="369332"/>
          </a:xfrm>
          <a:prstGeom prst="rect">
            <a:avLst/>
          </a:prstGeom>
          <a:noFill/>
        </p:spPr>
        <p:txBody>
          <a:bodyPr wrap="square" lIns="91440" tIns="45720" rIns="91440" bIns="45720" rtlCol="0" anchor="t">
            <a:spAutoFit/>
          </a:bodyPr>
          <a:lstStyle/>
          <a:p>
            <a:r>
              <a:rPr lang="en-US">
                <a:latin typeface="Times New Roman"/>
                <a:cs typeface="Calibri"/>
              </a:rPr>
              <a:t>(b)</a:t>
            </a:r>
          </a:p>
        </p:txBody>
      </p:sp>
    </p:spTree>
    <p:extLst>
      <p:ext uri="{BB962C8B-B14F-4D97-AF65-F5344CB8AC3E}">
        <p14:creationId xmlns:p14="http://schemas.microsoft.com/office/powerpoint/2010/main" val="261075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E369A2-A678-D097-2B4F-2087BD5E4328}"/>
              </a:ext>
            </a:extLst>
          </p:cNvPr>
          <p:cNvSpPr>
            <a:spLocks noGrp="1"/>
          </p:cNvSpPr>
          <p:nvPr>
            <p:ph type="title"/>
          </p:nvPr>
        </p:nvSpPr>
        <p:spPr>
          <a:xfrm>
            <a:off x="643467" y="321734"/>
            <a:ext cx="10905066" cy="1135737"/>
          </a:xfrm>
        </p:spPr>
        <p:txBody>
          <a:bodyPr>
            <a:normAutofit/>
          </a:bodyPr>
          <a:lstStyle/>
          <a:p>
            <a:r>
              <a:rPr lang="en-US" sz="3600"/>
              <a:t>Generator Loss</a:t>
            </a:r>
          </a:p>
        </p:txBody>
      </p:sp>
      <p:sp>
        <p:nvSpPr>
          <p:cNvPr id="3" name="Content Placeholder 2">
            <a:extLst>
              <a:ext uri="{FF2B5EF4-FFF2-40B4-BE49-F238E27FC236}">
                <a16:creationId xmlns:a16="http://schemas.microsoft.com/office/drawing/2014/main" id="{E1F8655E-4255-D9DA-3642-3720254F93A8}"/>
              </a:ext>
            </a:extLst>
          </p:cNvPr>
          <p:cNvSpPr>
            <a:spLocks noGrp="1"/>
          </p:cNvSpPr>
          <p:nvPr>
            <p:ph idx="1"/>
          </p:nvPr>
        </p:nvSpPr>
        <p:spPr>
          <a:xfrm>
            <a:off x="654672" y="1782981"/>
            <a:ext cx="11162802" cy="4393982"/>
          </a:xfrm>
        </p:spPr>
        <p:txBody>
          <a:bodyPr vert="horz" lIns="91440" tIns="45720" rIns="91440" bIns="45720" rtlCol="0" anchor="t">
            <a:normAutofit/>
          </a:bodyPr>
          <a:lstStyle/>
          <a:p>
            <a:pPr marL="0" indent="0">
              <a:buNone/>
            </a:pPr>
            <a:r>
              <a:rPr lang="en-US" sz="2400" dirty="0">
                <a:latin typeface="Times New Roman"/>
                <a:cs typeface="Times New Roman"/>
              </a:rPr>
              <a:t>Generator Loss is essential because it performs a dual role. It not only has to fool the discriminator but also be close to the ground truth in the L2 norm sense. This makes it essential for the Generator to perform without overfitting as well as reducing the loss between the generator output and the ground-truth image. </a:t>
            </a:r>
          </a:p>
          <a:p>
            <a:pPr marL="0" indent="0">
              <a:buNone/>
            </a:pPr>
            <a:endParaRPr lang="en-US" sz="2400" dirty="0">
              <a:latin typeface="Times New Roman"/>
              <a:cs typeface="Times New Roman"/>
            </a:endParaRPr>
          </a:p>
          <a:p>
            <a:pPr marL="0" indent="0">
              <a:buNone/>
            </a:pPr>
            <a:endParaRPr lang="en-US" sz="2400" dirty="0">
              <a:latin typeface="Times New Roman"/>
              <a:cs typeface="Times New Roman"/>
            </a:endParaRPr>
          </a:p>
          <a:p>
            <a:pPr marL="0" indent="0">
              <a:buNone/>
            </a:pPr>
            <a:r>
              <a:rPr lang="en-US" sz="2400" dirty="0">
                <a:latin typeface="Times New Roman"/>
                <a:cs typeface="Times New Roman"/>
              </a:rPr>
              <a:t>The above equation represents the distance between the features extracted from the generator o/p and the ground truth using ResNet. </a:t>
            </a:r>
            <a:r>
              <a:rPr lang="el-GR" sz="2400" i="0" dirty="0">
                <a:effectLst/>
                <a:latin typeface="Times New Roman"/>
                <a:cs typeface="Times New Roman"/>
              </a:rPr>
              <a:t>α</a:t>
            </a:r>
            <a:r>
              <a:rPr lang="en-US" sz="2400" i="0" dirty="0">
                <a:effectLst/>
                <a:latin typeface="Times New Roman"/>
                <a:cs typeface="Times New Roman"/>
              </a:rPr>
              <a:t> (alpha) is a hyperparameter that is derived experimentally. </a:t>
            </a:r>
            <a:r>
              <a:rPr lang="en-US" sz="2400" dirty="0">
                <a:latin typeface="Times New Roman"/>
                <a:cs typeface="Times New Roman"/>
              </a:rPr>
              <a:t>A value of 0.8</a:t>
            </a:r>
            <a:r>
              <a:rPr lang="en-US" sz="2400" i="0" dirty="0">
                <a:effectLst/>
                <a:latin typeface="Times New Roman"/>
                <a:cs typeface="Times New Roman"/>
              </a:rPr>
              <a:t> </a:t>
            </a:r>
            <a:r>
              <a:rPr lang="en-US" sz="2400" dirty="0">
                <a:latin typeface="Times New Roman"/>
                <a:cs typeface="Times New Roman"/>
              </a:rPr>
              <a:t>was chosen as</a:t>
            </a:r>
            <a:r>
              <a:rPr lang="en-US" sz="2400" i="0" dirty="0">
                <a:effectLst/>
                <a:latin typeface="Times New Roman"/>
                <a:cs typeface="Times New Roman"/>
              </a:rPr>
              <a:t> it has been extensively </a:t>
            </a:r>
            <a:r>
              <a:rPr lang="en-US" sz="2400" dirty="0">
                <a:latin typeface="Times New Roman"/>
                <a:cs typeface="Times New Roman"/>
              </a:rPr>
              <a:t>tested* </a:t>
            </a:r>
            <a:r>
              <a:rPr lang="en-US" sz="2400" i="0" dirty="0">
                <a:effectLst/>
                <a:latin typeface="Times New Roman"/>
                <a:cs typeface="Times New Roman"/>
              </a:rPr>
              <a:t>and it was the best value.</a:t>
            </a:r>
            <a:r>
              <a:rPr lang="en-US" sz="2400" dirty="0">
                <a:latin typeface="Times New Roman"/>
                <a:cs typeface="Times New Roman"/>
              </a:rPr>
              <a:t> </a:t>
            </a:r>
          </a:p>
          <a:p>
            <a:endParaRPr lang="en-US" sz="2000" dirty="0">
              <a:latin typeface="Times New Roman"/>
              <a:cs typeface="Times New Roman"/>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4" name="Object 3">
            <a:extLst>
              <a:ext uri="{FF2B5EF4-FFF2-40B4-BE49-F238E27FC236}">
                <a16:creationId xmlns:a16="http://schemas.microsoft.com/office/drawing/2014/main" id="{DA8F8091-B00D-49C8-83A2-85E8787672FF}"/>
              </a:ext>
            </a:extLst>
          </p:cNvPr>
          <p:cNvGraphicFramePr>
            <a:graphicFrameLocks noChangeAspect="1"/>
          </p:cNvGraphicFramePr>
          <p:nvPr>
            <p:extLst>
              <p:ext uri="{D42A27DB-BD31-4B8C-83A1-F6EECF244321}">
                <p14:modId xmlns:p14="http://schemas.microsoft.com/office/powerpoint/2010/main" val="3935668087"/>
              </p:ext>
            </p:extLst>
          </p:nvPr>
        </p:nvGraphicFramePr>
        <p:xfrm>
          <a:off x="1617255" y="3159235"/>
          <a:ext cx="9018588" cy="820737"/>
        </p:xfrm>
        <a:graphic>
          <a:graphicData uri="http://schemas.openxmlformats.org/presentationml/2006/ole">
            <mc:AlternateContent xmlns:mc="http://schemas.openxmlformats.org/markup-compatibility/2006">
              <mc:Choice xmlns:v="urn:schemas-microsoft-com:vml" Requires="v">
                <p:oleObj spid="_x0000_s41990" name="Equation" r:id="rId3" imgW="9019222" imgH="820174" progId="Equation.DSMT4">
                  <p:embed/>
                </p:oleObj>
              </mc:Choice>
              <mc:Fallback>
                <p:oleObj name="Equation" r:id="rId3" imgW="9019222" imgH="820174" progId="Equation.DSMT4">
                  <p:embed/>
                  <p:pic>
                    <p:nvPicPr>
                      <p:cNvPr id="4" name="Object 3">
                        <a:extLst>
                          <a:ext uri="{FF2B5EF4-FFF2-40B4-BE49-F238E27FC236}">
                            <a16:creationId xmlns:a16="http://schemas.microsoft.com/office/drawing/2014/main" id="{DA8F8091-B00D-49C8-83A2-85E8787672FF}"/>
                          </a:ext>
                        </a:extLst>
                      </p:cNvPr>
                      <p:cNvPicPr/>
                      <p:nvPr/>
                    </p:nvPicPr>
                    <p:blipFill>
                      <a:blip r:embed="rId4"/>
                      <a:stretch>
                        <a:fillRect/>
                      </a:stretch>
                    </p:blipFill>
                    <p:spPr>
                      <a:xfrm>
                        <a:off x="1617255" y="3159235"/>
                        <a:ext cx="9018588" cy="820737"/>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6D743D09-6FF2-4D96-9147-ED80CF8A307C}"/>
              </a:ext>
            </a:extLst>
          </p:cNvPr>
          <p:cNvSpPr>
            <a:spLocks noGrp="1"/>
          </p:cNvSpPr>
          <p:nvPr>
            <p:ph type="dt" sz="half" idx="10"/>
          </p:nvPr>
        </p:nvSpPr>
        <p:spPr/>
        <p:txBody>
          <a:bodyPr/>
          <a:lstStyle/>
          <a:p>
            <a:r>
              <a:rPr lang="en-US"/>
              <a:t>6/14/2022</a:t>
            </a:r>
          </a:p>
        </p:txBody>
      </p:sp>
      <p:sp>
        <p:nvSpPr>
          <p:cNvPr id="6" name="Footer Placeholder 5">
            <a:extLst>
              <a:ext uri="{FF2B5EF4-FFF2-40B4-BE49-F238E27FC236}">
                <a16:creationId xmlns:a16="http://schemas.microsoft.com/office/drawing/2014/main" id="{DE4B4479-6B5B-44DA-99D0-D89533FFE20F}"/>
              </a:ext>
            </a:extLst>
          </p:cNvPr>
          <p:cNvSpPr>
            <a:spLocks noGrp="1"/>
          </p:cNvSpPr>
          <p:nvPr>
            <p:ph type="ftr" sz="quarter" idx="11"/>
          </p:nvPr>
        </p:nvSpPr>
        <p:spPr/>
        <p:txBody>
          <a:bodyPr/>
          <a:lstStyle/>
          <a:p>
            <a:r>
              <a:rPr lang="en-US"/>
              <a:t>Dept. of Mechatronics, MIT Manipal</a:t>
            </a:r>
          </a:p>
        </p:txBody>
      </p:sp>
      <p:sp>
        <p:nvSpPr>
          <p:cNvPr id="7" name="Slide Number Placeholder 6">
            <a:extLst>
              <a:ext uri="{FF2B5EF4-FFF2-40B4-BE49-F238E27FC236}">
                <a16:creationId xmlns:a16="http://schemas.microsoft.com/office/drawing/2014/main" id="{2250716E-2772-4B36-ADF0-16ED1A019C66}"/>
              </a:ext>
            </a:extLst>
          </p:cNvPr>
          <p:cNvSpPr>
            <a:spLocks noGrp="1"/>
          </p:cNvSpPr>
          <p:nvPr>
            <p:ph type="sldNum" sz="quarter" idx="12"/>
          </p:nvPr>
        </p:nvSpPr>
        <p:spPr/>
        <p:txBody>
          <a:bodyPr/>
          <a:lstStyle/>
          <a:p>
            <a:fld id="{D0616022-2DF8-8644-8036-BD5A9B424EBB}" type="slidenum">
              <a:rPr lang="en-US" smtClean="0"/>
              <a:t>28</a:t>
            </a:fld>
            <a:endParaRPr lang="en-US"/>
          </a:p>
        </p:txBody>
      </p:sp>
      <p:sp>
        <p:nvSpPr>
          <p:cNvPr id="11" name="TextBox 10">
            <a:extLst>
              <a:ext uri="{FF2B5EF4-FFF2-40B4-BE49-F238E27FC236}">
                <a16:creationId xmlns:a16="http://schemas.microsoft.com/office/drawing/2014/main" id="{F32BDEBB-55C3-4AC5-9C68-5410A18ABDD7}"/>
              </a:ext>
            </a:extLst>
          </p:cNvPr>
          <p:cNvSpPr txBox="1"/>
          <p:nvPr/>
        </p:nvSpPr>
        <p:spPr>
          <a:xfrm>
            <a:off x="950819" y="6038289"/>
            <a:ext cx="1059852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Times New Roman"/>
                <a:cs typeface="Calibri"/>
              </a:rPr>
              <a:t>*</a:t>
            </a:r>
            <a:r>
              <a:rPr lang="en-US" sz="1100">
                <a:latin typeface="Times New Roman"/>
                <a:ea typeface="+mn-lt"/>
                <a:cs typeface="+mn-lt"/>
              </a:rPr>
              <a:t>Lucas, Alice, et al. "Generative adversarial networks and perceptual losses for video super-resolution." </a:t>
            </a:r>
            <a:r>
              <a:rPr lang="en-US" sz="1100" i="1">
                <a:latin typeface="Times New Roman"/>
                <a:ea typeface="+mn-lt"/>
                <a:cs typeface="+mn-lt"/>
              </a:rPr>
              <a:t>IEEE Transactions on Image Processing</a:t>
            </a:r>
            <a:r>
              <a:rPr lang="en-US" sz="1100">
                <a:latin typeface="Times New Roman"/>
                <a:ea typeface="+mn-lt"/>
                <a:cs typeface="+mn-lt"/>
              </a:rPr>
              <a:t> 28.7 (2019): 3312-3327.</a:t>
            </a:r>
            <a:endParaRPr lang="en-US" sz="1100">
              <a:latin typeface="Times New Roman"/>
              <a:cs typeface="Calibri"/>
            </a:endParaRPr>
          </a:p>
        </p:txBody>
      </p:sp>
    </p:spTree>
    <p:extLst>
      <p:ext uri="{BB962C8B-B14F-4D97-AF65-F5344CB8AC3E}">
        <p14:creationId xmlns:p14="http://schemas.microsoft.com/office/powerpoint/2010/main" val="301490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75A40062-CBB3-4024-B852-962E2CD6363A}"/>
              </a:ext>
            </a:extLst>
          </p:cNvPr>
          <p:cNvSpPr>
            <a:spLocks noGrp="1"/>
          </p:cNvSpPr>
          <p:nvPr>
            <p:ph type="title"/>
          </p:nvPr>
        </p:nvSpPr>
        <p:spPr>
          <a:xfrm>
            <a:off x="642938" y="322263"/>
            <a:ext cx="10906125" cy="1135062"/>
          </a:xfrm>
        </p:spPr>
        <p:txBody>
          <a:bodyPr>
            <a:normAutofit/>
          </a:bodyPr>
          <a:lstStyle/>
          <a:p>
            <a:r>
              <a:rPr lang="en-US" sz="3200" dirty="0">
                <a:latin typeface="Times New Roman" panose="02020603050405020304" pitchFamily="18" charset="0"/>
                <a:cs typeface="Times New Roman" panose="02020603050405020304" pitchFamily="18" charset="0"/>
              </a:rPr>
              <a:t>Discriminator Loss</a:t>
            </a:r>
          </a:p>
        </p:txBody>
      </p:sp>
      <p:sp>
        <p:nvSpPr>
          <p:cNvPr id="11" name="Content Placeholder 2">
            <a:extLst>
              <a:ext uri="{FF2B5EF4-FFF2-40B4-BE49-F238E27FC236}">
                <a16:creationId xmlns:a16="http://schemas.microsoft.com/office/drawing/2014/main" id="{AD23200A-C344-4742-BB64-46742A946857}"/>
              </a:ext>
            </a:extLst>
          </p:cNvPr>
          <p:cNvSpPr>
            <a:spLocks noGrp="1"/>
          </p:cNvSpPr>
          <p:nvPr>
            <p:ph idx="1"/>
          </p:nvPr>
        </p:nvSpPr>
        <p:spPr>
          <a:xfrm>
            <a:off x="642938" y="1782763"/>
            <a:ext cx="10906125" cy="4394200"/>
          </a:xfrm>
        </p:spPr>
        <p:txBody>
          <a:bodyPr vert="horz" lIns="91440" tIns="45720" rIns="91440" bIns="45720" rtlCol="0" anchor="t">
            <a:normAutofit/>
          </a:bodyPr>
          <a:lstStyle/>
          <a:p>
            <a:pPr marL="0" indent="0">
              <a:buNone/>
            </a:pPr>
            <a:r>
              <a:rPr lang="en-US" sz="2400" dirty="0">
                <a:latin typeface="Times New Roman" panose="02020603050405020304" pitchFamily="18" charset="0"/>
                <a:cs typeface="Times New Roman" panose="02020603050405020304" pitchFamily="18" charset="0"/>
              </a:rPr>
              <a:t>This loss has to perform an adversarial role to feed the BCE loss back into the generator. This feedback is essential for the generator to produce better output to fool the discriminator. </a:t>
            </a:r>
            <a:r>
              <a:rPr lang="en-US" sz="2400" b="0" i="0" dirty="0">
                <a:effectLst/>
                <a:latin typeface="Times New Roman" panose="02020603050405020304" pitchFamily="18" charset="0"/>
                <a:cs typeface="Times New Roman" panose="02020603050405020304" pitchFamily="18" charset="0"/>
              </a:rPr>
              <a:t>The discriminator seeks to maximize the probability assigned to real and fake images.</a:t>
            </a:r>
            <a:r>
              <a:rPr lang="en-US" sz="2400" dirty="0">
                <a:latin typeface="Times New Roman" panose="02020603050405020304" pitchFamily="18" charset="0"/>
                <a:cs typeface="Times New Roman" panose="02020603050405020304" pitchFamily="18" charset="0"/>
              </a:rPr>
              <a:t> </a:t>
            </a:r>
          </a:p>
        </p:txBody>
      </p:sp>
      <p:pic>
        <p:nvPicPr>
          <p:cNvPr id="13" name="Picture 12">
            <a:extLst>
              <a:ext uri="{FF2B5EF4-FFF2-40B4-BE49-F238E27FC236}">
                <a16:creationId xmlns:a16="http://schemas.microsoft.com/office/drawing/2014/main" id="{86F83B92-E158-426B-BF96-9319C8CFDD84}"/>
              </a:ext>
            </a:extLst>
          </p:cNvPr>
          <p:cNvPicPr>
            <a:picLocks noChangeAspect="1"/>
          </p:cNvPicPr>
          <p:nvPr/>
        </p:nvPicPr>
        <p:blipFill>
          <a:blip r:embed="rId2"/>
          <a:stretch>
            <a:fillRect/>
          </a:stretch>
        </p:blipFill>
        <p:spPr>
          <a:xfrm>
            <a:off x="4244455" y="3318463"/>
            <a:ext cx="3896436" cy="2693295"/>
          </a:xfrm>
          <a:prstGeom prst="rect">
            <a:avLst/>
          </a:prstGeom>
        </p:spPr>
      </p:pic>
      <p:sp>
        <p:nvSpPr>
          <p:cNvPr id="15" name="TextBox 14">
            <a:extLst>
              <a:ext uri="{FF2B5EF4-FFF2-40B4-BE49-F238E27FC236}">
                <a16:creationId xmlns:a16="http://schemas.microsoft.com/office/drawing/2014/main" id="{FA1626A1-9CB4-4549-B0ED-7BC1FDA31886}"/>
              </a:ext>
            </a:extLst>
          </p:cNvPr>
          <p:cNvSpPr txBox="1"/>
          <p:nvPr/>
        </p:nvSpPr>
        <p:spPr>
          <a:xfrm>
            <a:off x="3942499" y="6089341"/>
            <a:ext cx="4500348" cy="369332"/>
          </a:xfrm>
          <a:prstGeom prst="rect">
            <a:avLst/>
          </a:prstGeom>
          <a:noFill/>
        </p:spPr>
        <p:txBody>
          <a:bodyPr wrap="square" rtlCol="0">
            <a:spAutoFit/>
          </a:bodyPr>
          <a:lstStyle/>
          <a:p>
            <a:pPr algn="ctr"/>
            <a:r>
              <a:rPr lang="en-US"/>
              <a:t>Fig 17: The Generator and Discriminator loss.</a:t>
            </a:r>
          </a:p>
        </p:txBody>
      </p:sp>
      <p:sp>
        <p:nvSpPr>
          <p:cNvPr id="4" name="Date Placeholder 3">
            <a:extLst>
              <a:ext uri="{FF2B5EF4-FFF2-40B4-BE49-F238E27FC236}">
                <a16:creationId xmlns:a16="http://schemas.microsoft.com/office/drawing/2014/main" id="{2688F208-B61E-4F26-AA1A-F66DFBB0D480}"/>
              </a:ext>
            </a:extLst>
          </p:cNvPr>
          <p:cNvSpPr>
            <a:spLocks noGrp="1"/>
          </p:cNvSpPr>
          <p:nvPr>
            <p:ph type="dt" sz="half" idx="10"/>
          </p:nvPr>
        </p:nvSpPr>
        <p:spPr/>
        <p:txBody>
          <a:bodyPr/>
          <a:lstStyle/>
          <a:p>
            <a:r>
              <a:rPr lang="en-US"/>
              <a:t>6/14/2022</a:t>
            </a:r>
          </a:p>
        </p:txBody>
      </p:sp>
      <p:sp>
        <p:nvSpPr>
          <p:cNvPr id="5" name="Footer Placeholder 4">
            <a:extLst>
              <a:ext uri="{FF2B5EF4-FFF2-40B4-BE49-F238E27FC236}">
                <a16:creationId xmlns:a16="http://schemas.microsoft.com/office/drawing/2014/main" id="{B9BE9F65-0A59-4F40-9AA7-8014B96AE57D}"/>
              </a:ext>
            </a:extLst>
          </p:cNvPr>
          <p:cNvSpPr>
            <a:spLocks noGrp="1"/>
          </p:cNvSpPr>
          <p:nvPr>
            <p:ph type="ftr" sz="quarter" idx="11"/>
          </p:nvPr>
        </p:nvSpPr>
        <p:spPr/>
        <p:txBody>
          <a:bodyPr/>
          <a:lstStyle/>
          <a:p>
            <a:r>
              <a:rPr lang="en-US"/>
              <a:t>Dept. of Mechatronics, MIT Manipal</a:t>
            </a:r>
          </a:p>
        </p:txBody>
      </p:sp>
      <p:sp>
        <p:nvSpPr>
          <p:cNvPr id="6" name="Slide Number Placeholder 5">
            <a:extLst>
              <a:ext uri="{FF2B5EF4-FFF2-40B4-BE49-F238E27FC236}">
                <a16:creationId xmlns:a16="http://schemas.microsoft.com/office/drawing/2014/main" id="{43819548-4161-450B-9D96-361BC7BC6AA4}"/>
              </a:ext>
            </a:extLst>
          </p:cNvPr>
          <p:cNvSpPr>
            <a:spLocks noGrp="1"/>
          </p:cNvSpPr>
          <p:nvPr>
            <p:ph type="sldNum" sz="quarter" idx="12"/>
          </p:nvPr>
        </p:nvSpPr>
        <p:spPr/>
        <p:txBody>
          <a:bodyPr/>
          <a:lstStyle/>
          <a:p>
            <a:fld id="{D0616022-2DF8-8644-8036-BD5A9B424EBB}" type="slidenum">
              <a:rPr lang="en-US" smtClean="0"/>
              <a:t>29</a:t>
            </a:fld>
            <a:endParaRPr lang="en-US"/>
          </a:p>
        </p:txBody>
      </p:sp>
    </p:spTree>
    <p:extLst>
      <p:ext uri="{BB962C8B-B14F-4D97-AF65-F5344CB8AC3E}">
        <p14:creationId xmlns:p14="http://schemas.microsoft.com/office/powerpoint/2010/main" val="390519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E0F2A51D-EC11-4C1E-D81D-C9A6DF85F4A3}"/>
              </a:ext>
            </a:extLst>
          </p:cNvPr>
          <p:cNvSpPr>
            <a:spLocks noGrp="1"/>
          </p:cNvSpPr>
          <p:nvPr>
            <p:ph type="title"/>
          </p:nvPr>
        </p:nvSpPr>
        <p:spPr>
          <a:xfrm>
            <a:off x="643467" y="321734"/>
            <a:ext cx="10905066" cy="1135737"/>
          </a:xfrm>
        </p:spPr>
        <p:txBody>
          <a:bodyPr>
            <a:normAutofit/>
          </a:bodyPr>
          <a:lstStyle/>
          <a:p>
            <a:pPr algn="ctr"/>
            <a:r>
              <a:rPr lang="en-US" sz="3600" b="1" u="sng">
                <a:latin typeface="Times New Roman" panose="02020603050405020304" pitchFamily="18" charset="0"/>
                <a:cs typeface="Times New Roman" panose="02020603050405020304" pitchFamily="18" charset="0"/>
              </a:rPr>
              <a:t>INTRODUCTION</a:t>
            </a:r>
            <a:endParaRPr lang="en-US" sz="3600">
              <a:latin typeface="Times New Roman" panose="02020603050405020304" pitchFamily="18" charset="0"/>
              <a:cs typeface="Times New Roman" panose="02020603050405020304" pitchFamily="18" charset="0"/>
            </a:endParaRPr>
          </a:p>
        </p:txBody>
      </p:sp>
      <p:graphicFrame>
        <p:nvGraphicFramePr>
          <p:cNvPr id="18" name="Content Placeholder 2">
            <a:extLst>
              <a:ext uri="{FF2B5EF4-FFF2-40B4-BE49-F238E27FC236}">
                <a16:creationId xmlns:a16="http://schemas.microsoft.com/office/drawing/2014/main" id="{110895A7-5112-1703-A096-D341C904BCAD}"/>
              </a:ext>
            </a:extLst>
          </p:cNvPr>
          <p:cNvGraphicFramePr>
            <a:graphicFrameLocks noGrp="1"/>
          </p:cNvGraphicFramePr>
          <p:nvPr>
            <p:ph idx="1"/>
            <p:extLst>
              <p:ext uri="{D42A27DB-BD31-4B8C-83A1-F6EECF244321}">
                <p14:modId xmlns:p14="http://schemas.microsoft.com/office/powerpoint/2010/main" val="596487273"/>
              </p:ext>
            </p:extLst>
          </p:nvPr>
        </p:nvGraphicFramePr>
        <p:xfrm>
          <a:off x="643467" y="1782981"/>
          <a:ext cx="10905066" cy="4393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D8DD0267-58F7-400F-BFBE-4C6494EACFE3}"/>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6/14/2022</a:t>
            </a:r>
          </a:p>
        </p:txBody>
      </p:sp>
      <p:sp>
        <p:nvSpPr>
          <p:cNvPr id="4" name="Footer Placeholder 3">
            <a:extLst>
              <a:ext uri="{FF2B5EF4-FFF2-40B4-BE49-F238E27FC236}">
                <a16:creationId xmlns:a16="http://schemas.microsoft.com/office/drawing/2014/main" id="{B9957D41-2170-45F3-9BC3-72E901CCAE38}"/>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Dept. of Mechatronics, MIT Manipal</a:t>
            </a:r>
          </a:p>
        </p:txBody>
      </p:sp>
      <p:sp>
        <p:nvSpPr>
          <p:cNvPr id="5" name="Slide Number Placeholder 4">
            <a:extLst>
              <a:ext uri="{FF2B5EF4-FFF2-40B4-BE49-F238E27FC236}">
                <a16:creationId xmlns:a16="http://schemas.microsoft.com/office/drawing/2014/main" id="{F99AEC6A-CD92-4DC3-8A47-73A95099AD78}"/>
              </a:ext>
            </a:extLst>
          </p:cNvPr>
          <p:cNvSpPr>
            <a:spLocks noGrp="1"/>
          </p:cNvSpPr>
          <p:nvPr>
            <p:ph type="sldNum" sz="quarter" idx="12"/>
          </p:nvPr>
        </p:nvSpPr>
        <p:spPr/>
        <p:txBody>
          <a:bodyPr/>
          <a:lstStyle/>
          <a:p>
            <a:fld id="{D0616022-2DF8-8644-8036-BD5A9B424EBB}" type="slidenum">
              <a:rPr lang="en-US" smtClean="0">
                <a:latin typeface="Times New Roman" panose="02020603050405020304" pitchFamily="18" charset="0"/>
                <a:cs typeface="Times New Roman" panose="02020603050405020304" pitchFamily="18" charset="0"/>
              </a:rPr>
              <a:t>3</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9894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05E8EA1-E5FA-355B-8C04-BCCB67D321B2}"/>
              </a:ext>
            </a:extLst>
          </p:cNvPr>
          <p:cNvSpPr>
            <a:spLocks noGrp="1"/>
          </p:cNvSpPr>
          <p:nvPr>
            <p:ph idx="1"/>
          </p:nvPr>
        </p:nvSpPr>
        <p:spPr>
          <a:xfrm>
            <a:off x="643467" y="1782981"/>
            <a:ext cx="10905066" cy="4393982"/>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Metrics play an important role in pix2pix especially it aids in setting up important baselines for comparing results from different algorithms and architectures. </a:t>
            </a:r>
          </a:p>
          <a:p>
            <a:pPr marL="0" indent="0">
              <a:buNone/>
            </a:pPr>
            <a:r>
              <a:rPr lang="en-US" sz="2000" dirty="0">
                <a:latin typeface="Times New Roman" panose="02020603050405020304" pitchFamily="18" charset="0"/>
                <a:cs typeface="Times New Roman" panose="02020603050405020304" pitchFamily="18" charset="0"/>
              </a:rPr>
              <a:t>In current literature, there exist 2 main metrics for comparison:</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Peak Signal to Noise Ratio (PSNR)</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Structural Similarity Index (SSIM)</a:t>
            </a:r>
          </a:p>
          <a:p>
            <a:pPr marL="0" indent="0">
              <a:buNone/>
            </a:pPr>
            <a:r>
              <a:rPr lang="en-US" sz="2000" dirty="0">
                <a:latin typeface="Times New Roman" panose="02020603050405020304" pitchFamily="18" charset="0"/>
                <a:cs typeface="Times New Roman" panose="02020603050405020304" pitchFamily="18" charset="0"/>
              </a:rPr>
              <a:t>The above metrics are full reference metrics i.e., they require paired images.</a:t>
            </a:r>
          </a:p>
          <a:p>
            <a:pPr marL="0" indent="0">
              <a:buNone/>
            </a:pPr>
            <a:r>
              <a:rPr lang="en-US" sz="2000" dirty="0">
                <a:latin typeface="Times New Roman" panose="02020603050405020304" pitchFamily="18" charset="0"/>
                <a:cs typeface="Times New Roman" panose="02020603050405020304" pitchFamily="18" charset="0"/>
              </a:rPr>
              <a:t>There are certain no reference metrics, but they are application-specific.</a:t>
            </a:r>
          </a:p>
          <a:p>
            <a:pPr marL="0" indent="0">
              <a:buNone/>
            </a:pPr>
            <a:r>
              <a:rPr lang="en-US" sz="2000" dirty="0">
                <a:latin typeface="Times New Roman" panose="02020603050405020304" pitchFamily="18" charset="0"/>
                <a:cs typeface="Times New Roman" panose="02020603050405020304" pitchFamily="18" charset="0"/>
              </a:rPr>
              <a:t>3. </a:t>
            </a:r>
            <a:r>
              <a:rPr lang="en-US" sz="1200" b="0" i="0" dirty="0">
                <a:solidFill>
                  <a:srgbClr val="BDC1C6"/>
                </a:solidFill>
                <a:effectLst/>
                <a:latin typeface="Times New Roman" panose="02020603050405020304" pitchFamily="18" charset="0"/>
                <a:cs typeface="Times New Roman" panose="02020603050405020304" pitchFamily="18" charset="0"/>
              </a:rPr>
              <a:t> </a:t>
            </a:r>
            <a:r>
              <a:rPr lang="en-US" sz="2000" b="0" i="0" dirty="0">
                <a:effectLst/>
                <a:latin typeface="Times New Roman" panose="02020603050405020304" pitchFamily="18" charset="0"/>
                <a:cs typeface="Times New Roman" panose="02020603050405020304" pitchFamily="18" charset="0"/>
              </a:rPr>
              <a:t>Spectral Entropy-based Quality (SSEQ)</a:t>
            </a:r>
            <a:endParaRPr lang="en-US" sz="2000" dirty="0">
              <a:latin typeface="Times New Roman" panose="02020603050405020304" pitchFamily="18" charset="0"/>
              <a:cs typeface="Times New Roman" panose="02020603050405020304" pitchFamily="18" charset="0"/>
            </a:endParaRPr>
          </a:p>
          <a:p>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E8F1E676-E952-42E2-B26C-F4538A76BA83}"/>
              </a:ext>
            </a:extLst>
          </p:cNvPr>
          <p:cNvSpPr>
            <a:spLocks noGrp="1"/>
          </p:cNvSpPr>
          <p:nvPr>
            <p:ph type="title"/>
          </p:nvPr>
        </p:nvSpPr>
        <p:spPr>
          <a:xfrm>
            <a:off x="642938" y="322263"/>
            <a:ext cx="10906125" cy="1135062"/>
          </a:xfrm>
        </p:spPr>
        <p:txBody>
          <a:bodyPr>
            <a:normAutofit/>
          </a:bodyPr>
          <a:lstStyle/>
          <a:p>
            <a:r>
              <a:rPr lang="en-US" sz="3200" dirty="0">
                <a:latin typeface="Times New Roman" panose="02020603050405020304" pitchFamily="18" charset="0"/>
                <a:cs typeface="Times New Roman" panose="02020603050405020304" pitchFamily="18" charset="0"/>
              </a:rPr>
              <a:t>Metrics for Flare Removal</a:t>
            </a:r>
          </a:p>
        </p:txBody>
      </p:sp>
      <p:sp>
        <p:nvSpPr>
          <p:cNvPr id="4" name="Date Placeholder 3">
            <a:extLst>
              <a:ext uri="{FF2B5EF4-FFF2-40B4-BE49-F238E27FC236}">
                <a16:creationId xmlns:a16="http://schemas.microsoft.com/office/drawing/2014/main" id="{9737713D-7F4A-4FBB-BBB5-AEB067FC2F75}"/>
              </a:ext>
            </a:extLst>
          </p:cNvPr>
          <p:cNvSpPr>
            <a:spLocks noGrp="1"/>
          </p:cNvSpPr>
          <p:nvPr>
            <p:ph type="dt" sz="half" idx="10"/>
          </p:nvPr>
        </p:nvSpPr>
        <p:spPr/>
        <p:txBody>
          <a:bodyPr/>
          <a:lstStyle/>
          <a:p>
            <a:r>
              <a:rPr lang="en-US"/>
              <a:t>6/14/2022</a:t>
            </a:r>
          </a:p>
        </p:txBody>
      </p:sp>
      <p:sp>
        <p:nvSpPr>
          <p:cNvPr id="5" name="Footer Placeholder 4">
            <a:extLst>
              <a:ext uri="{FF2B5EF4-FFF2-40B4-BE49-F238E27FC236}">
                <a16:creationId xmlns:a16="http://schemas.microsoft.com/office/drawing/2014/main" id="{83AA82D3-0C9D-4562-9BC6-24A926923884}"/>
              </a:ext>
            </a:extLst>
          </p:cNvPr>
          <p:cNvSpPr>
            <a:spLocks noGrp="1"/>
          </p:cNvSpPr>
          <p:nvPr>
            <p:ph type="ftr" sz="quarter" idx="11"/>
          </p:nvPr>
        </p:nvSpPr>
        <p:spPr/>
        <p:txBody>
          <a:bodyPr/>
          <a:lstStyle/>
          <a:p>
            <a:r>
              <a:rPr lang="en-US"/>
              <a:t>Dept. of Mechatronics, MIT Manipal</a:t>
            </a:r>
          </a:p>
        </p:txBody>
      </p:sp>
      <p:sp>
        <p:nvSpPr>
          <p:cNvPr id="6" name="Slide Number Placeholder 5">
            <a:extLst>
              <a:ext uri="{FF2B5EF4-FFF2-40B4-BE49-F238E27FC236}">
                <a16:creationId xmlns:a16="http://schemas.microsoft.com/office/drawing/2014/main" id="{0889C2E5-A538-477B-80FE-A22A9B9EFF2B}"/>
              </a:ext>
            </a:extLst>
          </p:cNvPr>
          <p:cNvSpPr>
            <a:spLocks noGrp="1"/>
          </p:cNvSpPr>
          <p:nvPr>
            <p:ph type="sldNum" sz="quarter" idx="12"/>
          </p:nvPr>
        </p:nvSpPr>
        <p:spPr/>
        <p:txBody>
          <a:bodyPr/>
          <a:lstStyle/>
          <a:p>
            <a:fld id="{D0616022-2DF8-8644-8036-BD5A9B424EBB}" type="slidenum">
              <a:rPr lang="en-US" smtClean="0"/>
              <a:t>30</a:t>
            </a:fld>
            <a:endParaRPr lang="en-US"/>
          </a:p>
        </p:txBody>
      </p:sp>
    </p:spTree>
    <p:extLst>
      <p:ext uri="{BB962C8B-B14F-4D97-AF65-F5344CB8AC3E}">
        <p14:creationId xmlns:p14="http://schemas.microsoft.com/office/powerpoint/2010/main" val="1596921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F9189F-3CAD-2EBF-5933-2F53D63C922F}"/>
              </a:ext>
            </a:extLst>
          </p:cNvPr>
          <p:cNvSpPr>
            <a:spLocks noGrp="1"/>
          </p:cNvSpPr>
          <p:nvPr>
            <p:ph idx="1"/>
          </p:nvPr>
        </p:nvSpPr>
        <p:spPr>
          <a:xfrm>
            <a:off x="643467" y="1782981"/>
            <a:ext cx="10905066" cy="4393982"/>
          </a:xfrm>
        </p:spPr>
        <p:txBody>
          <a:bodyPr vert="horz" lIns="91440" tIns="45720" rIns="91440" bIns="45720" rtlCol="0" anchor="t">
            <a:normAutofit/>
          </a:bodyPr>
          <a:lstStyle/>
          <a:p>
            <a:r>
              <a:rPr lang="en-US" sz="2000" b="0" i="0" u="none" strike="noStrike" dirty="0">
                <a:effectLst/>
                <a:latin typeface="Times New Roman" panose="02020603050405020304" pitchFamily="18" charset="0"/>
                <a:cs typeface="Times New Roman" panose="02020603050405020304" pitchFamily="18" charset="0"/>
              </a:rPr>
              <a:t>Peak Signal to Noise ratio is a very important metric to calculate the ratio between the maximum possible power of an image and the corrupting noise that affects the quality of its representation.</a:t>
            </a:r>
          </a:p>
          <a:p>
            <a:r>
              <a:rPr lang="en-US" sz="2000" b="0" i="0" u="none" strike="noStrike" dirty="0">
                <a:effectLst/>
                <a:latin typeface="Times New Roman" panose="02020603050405020304" pitchFamily="18" charset="0"/>
                <a:cs typeface="Times New Roman" panose="02020603050405020304" pitchFamily="18" charset="0"/>
              </a:rPr>
              <a:t> It is inversely dependent on the log inverse of the Mean Square Error (MSE) and is necessary to compare an image to an ideal output image with the maximum possible power.</a:t>
            </a:r>
            <a:endParaRPr lang="en-US" dirty="0">
              <a:latin typeface="Times New Roman" panose="02020603050405020304" pitchFamily="18" charset="0"/>
              <a:cs typeface="Times New Roman" panose="02020603050405020304" pitchFamily="18" charset="0"/>
            </a:endParaRPr>
          </a:p>
          <a:p>
            <a:endParaRPr lang="en-US" sz="2000" dirty="0"/>
          </a:p>
          <a:p>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947CDF18-C2F0-4ADD-B1F7-2D5375A943DD}"/>
              </a:ext>
            </a:extLst>
          </p:cNvPr>
          <p:cNvSpPr>
            <a:spLocks noGrp="1"/>
          </p:cNvSpPr>
          <p:nvPr>
            <p:ph type="title"/>
          </p:nvPr>
        </p:nvSpPr>
        <p:spPr>
          <a:xfrm>
            <a:off x="642938" y="322263"/>
            <a:ext cx="10906125" cy="1135062"/>
          </a:xfrm>
        </p:spPr>
        <p:txBody>
          <a:bodyPr>
            <a:normAutofit/>
          </a:bodyPr>
          <a:lstStyle/>
          <a:p>
            <a:r>
              <a:rPr lang="en-US" sz="3200" dirty="0">
                <a:latin typeface="Times New Roman" panose="02020603050405020304" pitchFamily="18" charset="0"/>
                <a:cs typeface="Times New Roman" panose="02020603050405020304" pitchFamily="18" charset="0"/>
              </a:rPr>
              <a:t>Peak Signal to Noise Ratio (PSNR)</a:t>
            </a:r>
          </a:p>
        </p:txBody>
      </p:sp>
      <p:pic>
        <p:nvPicPr>
          <p:cNvPr id="11" name="Picture 2">
            <a:extLst>
              <a:ext uri="{FF2B5EF4-FFF2-40B4-BE49-F238E27FC236}">
                <a16:creationId xmlns:a16="http://schemas.microsoft.com/office/drawing/2014/main" id="{6821669D-A36A-487E-BB90-65D039282B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7672" y="3446140"/>
            <a:ext cx="5356655" cy="164430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D91A3EEE-4DDB-4538-A5F7-6C340EC37B2C}"/>
              </a:ext>
            </a:extLst>
          </p:cNvPr>
          <p:cNvSpPr>
            <a:spLocks noGrp="1"/>
          </p:cNvSpPr>
          <p:nvPr>
            <p:ph type="dt" sz="half" idx="10"/>
          </p:nvPr>
        </p:nvSpPr>
        <p:spPr/>
        <p:txBody>
          <a:bodyPr/>
          <a:lstStyle/>
          <a:p>
            <a:r>
              <a:rPr lang="en-US"/>
              <a:t>6/14/2022</a:t>
            </a:r>
          </a:p>
        </p:txBody>
      </p:sp>
      <p:sp>
        <p:nvSpPr>
          <p:cNvPr id="5" name="Footer Placeholder 4">
            <a:extLst>
              <a:ext uri="{FF2B5EF4-FFF2-40B4-BE49-F238E27FC236}">
                <a16:creationId xmlns:a16="http://schemas.microsoft.com/office/drawing/2014/main" id="{836F7B1C-252D-4E1B-8D0A-0AA51F855AC3}"/>
              </a:ext>
            </a:extLst>
          </p:cNvPr>
          <p:cNvSpPr>
            <a:spLocks noGrp="1"/>
          </p:cNvSpPr>
          <p:nvPr>
            <p:ph type="ftr" sz="quarter" idx="11"/>
          </p:nvPr>
        </p:nvSpPr>
        <p:spPr/>
        <p:txBody>
          <a:bodyPr/>
          <a:lstStyle/>
          <a:p>
            <a:r>
              <a:rPr lang="en-US"/>
              <a:t>Dept. of Mechatronics, MIT Manipal</a:t>
            </a:r>
          </a:p>
        </p:txBody>
      </p:sp>
      <p:sp>
        <p:nvSpPr>
          <p:cNvPr id="6" name="Slide Number Placeholder 5">
            <a:extLst>
              <a:ext uri="{FF2B5EF4-FFF2-40B4-BE49-F238E27FC236}">
                <a16:creationId xmlns:a16="http://schemas.microsoft.com/office/drawing/2014/main" id="{268F05AD-631F-494B-ACF3-91CB63035036}"/>
              </a:ext>
            </a:extLst>
          </p:cNvPr>
          <p:cNvSpPr>
            <a:spLocks noGrp="1"/>
          </p:cNvSpPr>
          <p:nvPr>
            <p:ph type="sldNum" sz="quarter" idx="12"/>
          </p:nvPr>
        </p:nvSpPr>
        <p:spPr/>
        <p:txBody>
          <a:bodyPr/>
          <a:lstStyle/>
          <a:p>
            <a:fld id="{D0616022-2DF8-8644-8036-BD5A9B424EBB}" type="slidenum">
              <a:rPr lang="en-US" smtClean="0"/>
              <a:t>31</a:t>
            </a:fld>
            <a:endParaRPr lang="en-US"/>
          </a:p>
        </p:txBody>
      </p:sp>
    </p:spTree>
    <p:extLst>
      <p:ext uri="{BB962C8B-B14F-4D97-AF65-F5344CB8AC3E}">
        <p14:creationId xmlns:p14="http://schemas.microsoft.com/office/powerpoint/2010/main" val="17233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1345BD-1D88-C429-3661-18CA7D27823B}"/>
              </a:ext>
            </a:extLst>
          </p:cNvPr>
          <p:cNvSpPr>
            <a:spLocks noGrp="1"/>
          </p:cNvSpPr>
          <p:nvPr>
            <p:ph type="title"/>
          </p:nvPr>
        </p:nvSpPr>
        <p:spPr>
          <a:xfrm>
            <a:off x="643467" y="321734"/>
            <a:ext cx="10905066" cy="1135737"/>
          </a:xfrm>
        </p:spPr>
        <p:txBody>
          <a:bodyPr>
            <a:normAutofit/>
          </a:bodyPr>
          <a:lstStyle/>
          <a:p>
            <a:r>
              <a:rPr lang="en-US" sz="3600" dirty="0">
                <a:latin typeface="Times New Roman" panose="02020603050405020304" pitchFamily="18" charset="0"/>
                <a:cs typeface="Times New Roman" panose="02020603050405020304" pitchFamily="18" charset="0"/>
              </a:rPr>
              <a:t>Structural Similarity Index(SSIM)</a:t>
            </a:r>
          </a:p>
        </p:txBody>
      </p:sp>
      <p:sp>
        <p:nvSpPr>
          <p:cNvPr id="3" name="Content Placeholder 2">
            <a:extLst>
              <a:ext uri="{FF2B5EF4-FFF2-40B4-BE49-F238E27FC236}">
                <a16:creationId xmlns:a16="http://schemas.microsoft.com/office/drawing/2014/main" id="{373543BB-8529-E752-E85E-B82B0000C6C2}"/>
              </a:ext>
            </a:extLst>
          </p:cNvPr>
          <p:cNvSpPr>
            <a:spLocks noGrp="1"/>
          </p:cNvSpPr>
          <p:nvPr>
            <p:ph idx="1"/>
          </p:nvPr>
        </p:nvSpPr>
        <p:spPr>
          <a:xfrm>
            <a:off x="643467" y="1782981"/>
            <a:ext cx="5452533" cy="4393982"/>
          </a:xfrm>
        </p:spPr>
        <p:txBody>
          <a:bodyPr vert="horz" lIns="91440" tIns="45720" rIns="91440" bIns="45720" rtlCol="0" anchor="t">
            <a:normAutofit/>
          </a:bodyPr>
          <a:lstStyle/>
          <a:p>
            <a:r>
              <a:rPr lang="en-US" sz="2400" b="0" i="0" u="none" strike="noStrike" dirty="0">
                <a:solidFill>
                  <a:srgbClr val="000000"/>
                </a:solidFill>
                <a:effectLst/>
                <a:latin typeface="Times New Roman" panose="02020603050405020304" pitchFamily="18" charset="0"/>
                <a:cs typeface="Times New Roman" panose="02020603050405020304" pitchFamily="18" charset="0"/>
              </a:rPr>
              <a:t>Structural Similarity Index is more of a perceptual metric that quantifies image quality degradation caused by processing such as data compression or by losses in data transmission. </a:t>
            </a:r>
          </a:p>
          <a:p>
            <a:r>
              <a:rPr lang="en-US" sz="2400" b="0" i="0" u="none" strike="noStrike" dirty="0">
                <a:solidFill>
                  <a:srgbClr val="000000"/>
                </a:solidFill>
                <a:effectLst/>
                <a:latin typeface="Times New Roman" panose="02020603050405020304" pitchFamily="18" charset="0"/>
                <a:cs typeface="Times New Roman" panose="02020603050405020304" pitchFamily="18" charset="0"/>
              </a:rPr>
              <a:t>This metric wholly relies on the ground truth image and the output of the flare removal model making it a full reference metric. Since this metric is based on the Human Visual System (HVS), It is a more reliable metric as compared to PSNR.</a:t>
            </a:r>
            <a:endParaRPr lang="en-US" sz="2400" dirty="0">
              <a:latin typeface="Times New Roman" panose="02020603050405020304" pitchFamily="18" charset="0"/>
              <a:cs typeface="Times New Roman" panose="02020603050405020304" pitchFamily="18" charset="0"/>
            </a:endParaRPr>
          </a:p>
          <a:p>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2">
            <a:extLst>
              <a:ext uri="{FF2B5EF4-FFF2-40B4-BE49-F238E27FC236}">
                <a16:creationId xmlns:a16="http://schemas.microsoft.com/office/drawing/2014/main" id="{DDFAF4C9-1745-419F-B7F6-7A38F8AC9B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95721"/>
            <a:ext cx="5860112"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6ED218B-0187-4AE6-B5CC-D5C1FE01D4D4}"/>
              </a:ext>
            </a:extLst>
          </p:cNvPr>
          <p:cNvSpPr>
            <a:spLocks noGrp="1"/>
          </p:cNvSpPr>
          <p:nvPr>
            <p:ph type="dt" sz="half" idx="10"/>
          </p:nvPr>
        </p:nvSpPr>
        <p:spPr/>
        <p:txBody>
          <a:bodyPr/>
          <a:lstStyle/>
          <a:p>
            <a:r>
              <a:rPr lang="en-US"/>
              <a:t>6/14/2022</a:t>
            </a:r>
          </a:p>
        </p:txBody>
      </p:sp>
      <p:sp>
        <p:nvSpPr>
          <p:cNvPr id="5" name="Footer Placeholder 4">
            <a:extLst>
              <a:ext uri="{FF2B5EF4-FFF2-40B4-BE49-F238E27FC236}">
                <a16:creationId xmlns:a16="http://schemas.microsoft.com/office/drawing/2014/main" id="{4B2ADB82-B645-4A14-8A3C-2CBD9F92B316}"/>
              </a:ext>
            </a:extLst>
          </p:cNvPr>
          <p:cNvSpPr>
            <a:spLocks noGrp="1"/>
          </p:cNvSpPr>
          <p:nvPr>
            <p:ph type="ftr" sz="quarter" idx="11"/>
          </p:nvPr>
        </p:nvSpPr>
        <p:spPr/>
        <p:txBody>
          <a:bodyPr/>
          <a:lstStyle/>
          <a:p>
            <a:r>
              <a:rPr lang="en-US"/>
              <a:t>Dept. of Mechatronics, MIT Manipal</a:t>
            </a:r>
          </a:p>
        </p:txBody>
      </p:sp>
      <p:sp>
        <p:nvSpPr>
          <p:cNvPr id="6" name="Slide Number Placeholder 5">
            <a:extLst>
              <a:ext uri="{FF2B5EF4-FFF2-40B4-BE49-F238E27FC236}">
                <a16:creationId xmlns:a16="http://schemas.microsoft.com/office/drawing/2014/main" id="{05776A10-6549-4C0B-A1A8-AB18B69C9CBB}"/>
              </a:ext>
            </a:extLst>
          </p:cNvPr>
          <p:cNvSpPr>
            <a:spLocks noGrp="1"/>
          </p:cNvSpPr>
          <p:nvPr>
            <p:ph type="sldNum" sz="quarter" idx="12"/>
          </p:nvPr>
        </p:nvSpPr>
        <p:spPr/>
        <p:txBody>
          <a:bodyPr/>
          <a:lstStyle/>
          <a:p>
            <a:fld id="{D0616022-2DF8-8644-8036-BD5A9B424EBB}" type="slidenum">
              <a:rPr lang="en-US" smtClean="0"/>
              <a:t>32</a:t>
            </a:fld>
            <a:endParaRPr lang="en-US"/>
          </a:p>
        </p:txBody>
      </p:sp>
    </p:spTree>
    <p:extLst>
      <p:ext uri="{BB962C8B-B14F-4D97-AF65-F5344CB8AC3E}">
        <p14:creationId xmlns:p14="http://schemas.microsoft.com/office/powerpoint/2010/main" val="96173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E39C3CD-9F21-2744-A242-520BBCC6B654}"/>
              </a:ext>
            </a:extLst>
          </p:cNvPr>
          <p:cNvSpPr>
            <a:spLocks noGrp="1"/>
          </p:cNvSpPr>
          <p:nvPr>
            <p:ph idx="1"/>
          </p:nvPr>
        </p:nvSpPr>
        <p:spPr>
          <a:xfrm>
            <a:off x="643467" y="1782981"/>
            <a:ext cx="10905066" cy="4393982"/>
          </a:xfrm>
        </p:spPr>
        <p:txBody>
          <a:bodyPr vert="horz" lIns="91440" tIns="45720" rIns="91440" bIns="45720" rtlCol="0" anchor="t">
            <a:normAutofit/>
          </a:bodyPr>
          <a:lstStyle/>
          <a:p>
            <a:pPr marL="0" indent="0">
              <a:buNone/>
            </a:pPr>
            <a:r>
              <a:rPr lang="en-US" sz="2400" dirty="0">
                <a:latin typeface="Times New Roman" panose="02020603050405020304" pitchFamily="18" charset="0"/>
                <a:cs typeface="Times New Roman" panose="02020603050405020304" pitchFamily="18" charset="0"/>
              </a:rPr>
              <a:t>This metric is a no-reference metric that measures the change in spatial/spectral information in an image. Since this is a metric that doesn’t require a corresponding ground truth, it becomes a vital metric to progress flare removal. However, this metric usually results in varying degrees of accuracy, hence, not making it robust enough to use in most scenarios. Additionally, this metric is not open-source and the source code isn’t readily available to most and is application-specific. We haven’t done comparisons using this metric and is left open for further development.</a:t>
            </a:r>
            <a:endParaRPr lang="en-US" sz="3200" dirty="0">
              <a:latin typeface="Times New Roman" panose="02020603050405020304" pitchFamily="18" charset="0"/>
              <a:cs typeface="Times New Roman" panose="02020603050405020304" pitchFamily="18" charset="0"/>
            </a:endParaRPr>
          </a:p>
          <a:p>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DC50F8E2-06AD-433D-83DA-B7D5E7E01616}"/>
              </a:ext>
            </a:extLst>
          </p:cNvPr>
          <p:cNvSpPr>
            <a:spLocks noGrp="1"/>
          </p:cNvSpPr>
          <p:nvPr>
            <p:ph type="title"/>
          </p:nvPr>
        </p:nvSpPr>
        <p:spPr>
          <a:xfrm>
            <a:off x="642938" y="322263"/>
            <a:ext cx="10906125" cy="1135062"/>
          </a:xfrm>
        </p:spPr>
        <p:txBody>
          <a:bodyPr>
            <a:normAutofit/>
          </a:bodyPr>
          <a:lstStyle/>
          <a:p>
            <a:r>
              <a:rPr lang="en-US" sz="3200" dirty="0">
                <a:latin typeface="Times New Roman" panose="02020603050405020304" pitchFamily="18" charset="0"/>
                <a:cs typeface="Times New Roman" panose="02020603050405020304" pitchFamily="18" charset="0"/>
              </a:rPr>
              <a:t>Spectral Entropy-based Quality (SSEQ)</a:t>
            </a:r>
          </a:p>
        </p:txBody>
      </p:sp>
      <p:graphicFrame>
        <p:nvGraphicFramePr>
          <p:cNvPr id="4" name="Object 3">
            <a:extLst>
              <a:ext uri="{FF2B5EF4-FFF2-40B4-BE49-F238E27FC236}">
                <a16:creationId xmlns:a16="http://schemas.microsoft.com/office/drawing/2014/main" id="{4D25B364-BBC0-45DA-B4A8-A68C12924EF3}"/>
              </a:ext>
            </a:extLst>
          </p:cNvPr>
          <p:cNvGraphicFramePr>
            <a:graphicFrameLocks noChangeAspect="1"/>
          </p:cNvGraphicFramePr>
          <p:nvPr>
            <p:extLst>
              <p:ext uri="{D42A27DB-BD31-4B8C-83A1-F6EECF244321}">
                <p14:modId xmlns:p14="http://schemas.microsoft.com/office/powerpoint/2010/main" val="2851279549"/>
              </p:ext>
            </p:extLst>
          </p:nvPr>
        </p:nvGraphicFramePr>
        <p:xfrm>
          <a:off x="3950493" y="4213294"/>
          <a:ext cx="4291013" cy="1016000"/>
        </p:xfrm>
        <a:graphic>
          <a:graphicData uri="http://schemas.openxmlformats.org/presentationml/2006/ole">
            <mc:AlternateContent xmlns:mc="http://schemas.openxmlformats.org/markup-compatibility/2006">
              <mc:Choice xmlns:v="urn:schemas-microsoft-com:vml" Requires="v">
                <p:oleObj spid="_x0000_s47110" name="Equation" r:id="rId3" imgW="4291732" imgH="1016655" progId="Equation.DSMT4">
                  <p:embed/>
                </p:oleObj>
              </mc:Choice>
              <mc:Fallback>
                <p:oleObj name="Equation" r:id="rId3" imgW="4291732" imgH="1016655" progId="Equation.DSMT4">
                  <p:embed/>
                  <p:pic>
                    <p:nvPicPr>
                      <p:cNvPr id="4" name="Object 3">
                        <a:extLst>
                          <a:ext uri="{FF2B5EF4-FFF2-40B4-BE49-F238E27FC236}">
                            <a16:creationId xmlns:a16="http://schemas.microsoft.com/office/drawing/2014/main" id="{4D25B364-BBC0-45DA-B4A8-A68C12924EF3}"/>
                          </a:ext>
                        </a:extLst>
                      </p:cNvPr>
                      <p:cNvPicPr/>
                      <p:nvPr/>
                    </p:nvPicPr>
                    <p:blipFill>
                      <a:blip r:embed="rId4"/>
                      <a:stretch>
                        <a:fillRect/>
                      </a:stretch>
                    </p:blipFill>
                    <p:spPr>
                      <a:xfrm>
                        <a:off x="3950493" y="4213294"/>
                        <a:ext cx="4291013" cy="1016000"/>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4E94257F-24B0-4652-9796-3326B81CD981}"/>
              </a:ext>
            </a:extLst>
          </p:cNvPr>
          <p:cNvSpPr>
            <a:spLocks noGrp="1"/>
          </p:cNvSpPr>
          <p:nvPr>
            <p:ph type="dt" sz="half" idx="10"/>
          </p:nvPr>
        </p:nvSpPr>
        <p:spPr/>
        <p:txBody>
          <a:bodyPr/>
          <a:lstStyle/>
          <a:p>
            <a:r>
              <a:rPr lang="en-US"/>
              <a:t>6/14/2022</a:t>
            </a:r>
          </a:p>
        </p:txBody>
      </p:sp>
      <p:sp>
        <p:nvSpPr>
          <p:cNvPr id="6" name="Footer Placeholder 5">
            <a:extLst>
              <a:ext uri="{FF2B5EF4-FFF2-40B4-BE49-F238E27FC236}">
                <a16:creationId xmlns:a16="http://schemas.microsoft.com/office/drawing/2014/main" id="{07012D31-47AD-48D0-AD05-919429F6FD29}"/>
              </a:ext>
            </a:extLst>
          </p:cNvPr>
          <p:cNvSpPr>
            <a:spLocks noGrp="1"/>
          </p:cNvSpPr>
          <p:nvPr>
            <p:ph type="ftr" sz="quarter" idx="11"/>
          </p:nvPr>
        </p:nvSpPr>
        <p:spPr/>
        <p:txBody>
          <a:bodyPr/>
          <a:lstStyle/>
          <a:p>
            <a:r>
              <a:rPr lang="en-US"/>
              <a:t>Dept. of Mechatronics, MIT Manipal</a:t>
            </a:r>
          </a:p>
        </p:txBody>
      </p:sp>
      <p:sp>
        <p:nvSpPr>
          <p:cNvPr id="7" name="Slide Number Placeholder 6">
            <a:extLst>
              <a:ext uri="{FF2B5EF4-FFF2-40B4-BE49-F238E27FC236}">
                <a16:creationId xmlns:a16="http://schemas.microsoft.com/office/drawing/2014/main" id="{C61130AD-D9A4-43AC-98F4-B496AD4D95C5}"/>
              </a:ext>
            </a:extLst>
          </p:cNvPr>
          <p:cNvSpPr>
            <a:spLocks noGrp="1"/>
          </p:cNvSpPr>
          <p:nvPr>
            <p:ph type="sldNum" sz="quarter" idx="12"/>
          </p:nvPr>
        </p:nvSpPr>
        <p:spPr/>
        <p:txBody>
          <a:bodyPr/>
          <a:lstStyle/>
          <a:p>
            <a:fld id="{D0616022-2DF8-8644-8036-BD5A9B424EBB}" type="slidenum">
              <a:rPr lang="en-US" smtClean="0"/>
              <a:t>33</a:t>
            </a:fld>
            <a:endParaRPr lang="en-US"/>
          </a:p>
        </p:txBody>
      </p:sp>
    </p:spTree>
    <p:extLst>
      <p:ext uri="{BB962C8B-B14F-4D97-AF65-F5344CB8AC3E}">
        <p14:creationId xmlns:p14="http://schemas.microsoft.com/office/powerpoint/2010/main" val="3419288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D8BCDCF4-9AED-4BE5-BAF5-0567E87CF68F}"/>
              </a:ext>
            </a:extLst>
          </p:cNvPr>
          <p:cNvSpPr>
            <a:spLocks noGrp="1"/>
          </p:cNvSpPr>
          <p:nvPr>
            <p:ph type="title"/>
          </p:nvPr>
        </p:nvSpPr>
        <p:spPr>
          <a:xfrm>
            <a:off x="642938" y="322263"/>
            <a:ext cx="10906125" cy="1135062"/>
          </a:xfrm>
        </p:spPr>
        <p:txBody>
          <a:bodyPr>
            <a:normAutofit/>
          </a:bodyPr>
          <a:lstStyle/>
          <a:p>
            <a:r>
              <a:rPr lang="en-US" sz="3200" dirty="0">
                <a:latin typeface="Times New Roman" panose="02020603050405020304" pitchFamily="18" charset="0"/>
                <a:cs typeface="Times New Roman" panose="02020603050405020304" pitchFamily="18" charset="0"/>
              </a:rPr>
              <a:t>Comparison </a:t>
            </a:r>
          </a:p>
        </p:txBody>
      </p:sp>
      <p:sp>
        <p:nvSpPr>
          <p:cNvPr id="11" name="Content Placeholder 2">
            <a:extLst>
              <a:ext uri="{FF2B5EF4-FFF2-40B4-BE49-F238E27FC236}">
                <a16:creationId xmlns:a16="http://schemas.microsoft.com/office/drawing/2014/main" id="{4E999BBC-A0CC-42C6-9812-B6A4C758F1AB}"/>
              </a:ext>
            </a:extLst>
          </p:cNvPr>
          <p:cNvSpPr>
            <a:spLocks noGrp="1"/>
          </p:cNvSpPr>
          <p:nvPr>
            <p:ph idx="1"/>
          </p:nvPr>
        </p:nvSpPr>
        <p:spPr>
          <a:xfrm>
            <a:off x="642938" y="1782763"/>
            <a:ext cx="10906125" cy="4394200"/>
          </a:xfrm>
        </p:spPr>
        <p:txBody>
          <a:bodyPr>
            <a:normAutofit lnSpcReduction="10000"/>
          </a:bodyPr>
          <a:lstStyle/>
          <a:p>
            <a:pPr marL="0" indent="0">
              <a:buNone/>
            </a:pPr>
            <a:r>
              <a:rPr lang="en-US" sz="2400" dirty="0">
                <a:latin typeface="Times New Roman" panose="02020603050405020304" pitchFamily="18" charset="0"/>
                <a:cs typeface="Times New Roman" panose="02020603050405020304" pitchFamily="18" charset="0"/>
              </a:rPr>
              <a:t>To build a robust algorithm, we need to compare our methods with preexisting ones. We tested a variety of other algorithms which were built for applications like dehazing, denoising, and deraining as well as some other GAN models like cycle GAN. We mainly considered cycle GAN and FFA net due to extensive research and documentation available on these 2 algorithms.</a:t>
            </a:r>
          </a:p>
          <a:p>
            <a:pPr marL="0" indent="0">
              <a:buNone/>
            </a:pPr>
            <a:r>
              <a:rPr lang="en-US" sz="2400" dirty="0">
                <a:latin typeface="Times New Roman" panose="02020603050405020304" pitchFamily="18" charset="0"/>
                <a:cs typeface="Times New Roman" panose="02020603050405020304" pitchFamily="18" charset="0"/>
              </a:rPr>
              <a:t>Five Algorithms were tested, and their metrics were analyzed:</a:t>
            </a:r>
          </a:p>
          <a:p>
            <a:pPr marL="457200" indent="-457200">
              <a:buAutoNum type="arabicPeriod"/>
            </a:pPr>
            <a:r>
              <a:rPr lang="en-US" sz="2400" dirty="0">
                <a:latin typeface="Times New Roman" panose="02020603050405020304" pitchFamily="18" charset="0"/>
                <a:cs typeface="Times New Roman" panose="02020603050405020304" pitchFamily="18" charset="0"/>
              </a:rPr>
              <a:t>Cycle GAN</a:t>
            </a:r>
          </a:p>
          <a:p>
            <a:pPr marL="457200" indent="-457200">
              <a:buAutoNum type="arabicPeriod"/>
            </a:pPr>
            <a:r>
              <a:rPr lang="en-US" sz="2400" dirty="0">
                <a:latin typeface="Times New Roman" panose="02020603050405020304" pitchFamily="18" charset="0"/>
                <a:cs typeface="Times New Roman" panose="02020603050405020304" pitchFamily="18" charset="0"/>
              </a:rPr>
              <a:t>FFA net</a:t>
            </a:r>
          </a:p>
          <a:p>
            <a:pPr marL="457200" indent="-457200">
              <a:buAutoNum type="arabicPeriod"/>
            </a:pPr>
            <a:r>
              <a:rPr lang="en-US" sz="2400" dirty="0">
                <a:latin typeface="Times New Roman" panose="02020603050405020304" pitchFamily="18" charset="0"/>
                <a:cs typeface="Times New Roman" panose="02020603050405020304" pitchFamily="18" charset="0"/>
              </a:rPr>
              <a:t>HI net</a:t>
            </a:r>
          </a:p>
          <a:p>
            <a:pPr marL="457200" indent="-457200">
              <a:buAutoNum type="arabicPeriod"/>
            </a:pPr>
            <a:r>
              <a:rPr lang="en-US" sz="2400" dirty="0">
                <a:latin typeface="Times New Roman" panose="02020603050405020304" pitchFamily="18" charset="0"/>
                <a:cs typeface="Times New Roman" panose="02020603050405020304" pitchFamily="18" charset="0"/>
              </a:rPr>
              <a:t>NAF net</a:t>
            </a:r>
          </a:p>
          <a:p>
            <a:pPr marL="457200" indent="-457200">
              <a:buAutoNum type="arabicPeriod"/>
            </a:pPr>
            <a:r>
              <a:rPr lang="en-US" sz="2400" dirty="0">
                <a:latin typeface="Times New Roman" panose="02020603050405020304" pitchFamily="18" charset="0"/>
                <a:cs typeface="Times New Roman" panose="02020603050405020304" pitchFamily="18" charset="0"/>
              </a:rPr>
              <a:t>GMAN net</a:t>
            </a:r>
          </a:p>
        </p:txBody>
      </p:sp>
      <p:sp>
        <p:nvSpPr>
          <p:cNvPr id="4" name="Date Placeholder 3">
            <a:extLst>
              <a:ext uri="{FF2B5EF4-FFF2-40B4-BE49-F238E27FC236}">
                <a16:creationId xmlns:a16="http://schemas.microsoft.com/office/drawing/2014/main" id="{56FE76F8-8D23-429F-A7FA-3A6962BDB0B9}"/>
              </a:ext>
            </a:extLst>
          </p:cNvPr>
          <p:cNvSpPr>
            <a:spLocks noGrp="1"/>
          </p:cNvSpPr>
          <p:nvPr>
            <p:ph type="dt" sz="half" idx="10"/>
          </p:nvPr>
        </p:nvSpPr>
        <p:spPr/>
        <p:txBody>
          <a:bodyPr/>
          <a:lstStyle/>
          <a:p>
            <a:r>
              <a:rPr lang="en-US"/>
              <a:t>6/14/2022</a:t>
            </a:r>
          </a:p>
        </p:txBody>
      </p:sp>
      <p:sp>
        <p:nvSpPr>
          <p:cNvPr id="5" name="Footer Placeholder 4">
            <a:extLst>
              <a:ext uri="{FF2B5EF4-FFF2-40B4-BE49-F238E27FC236}">
                <a16:creationId xmlns:a16="http://schemas.microsoft.com/office/drawing/2014/main" id="{6644310B-D4C8-484D-87F2-87FE6489F66C}"/>
              </a:ext>
            </a:extLst>
          </p:cNvPr>
          <p:cNvSpPr>
            <a:spLocks noGrp="1"/>
          </p:cNvSpPr>
          <p:nvPr>
            <p:ph type="ftr" sz="quarter" idx="11"/>
          </p:nvPr>
        </p:nvSpPr>
        <p:spPr/>
        <p:txBody>
          <a:bodyPr/>
          <a:lstStyle/>
          <a:p>
            <a:r>
              <a:rPr lang="en-US"/>
              <a:t>Dept. of Mechatronics, MIT Manipal</a:t>
            </a:r>
          </a:p>
        </p:txBody>
      </p:sp>
      <p:sp>
        <p:nvSpPr>
          <p:cNvPr id="6" name="Slide Number Placeholder 5">
            <a:extLst>
              <a:ext uri="{FF2B5EF4-FFF2-40B4-BE49-F238E27FC236}">
                <a16:creationId xmlns:a16="http://schemas.microsoft.com/office/drawing/2014/main" id="{E86B5F44-C6D8-4FF8-92FB-1317BA9E6203}"/>
              </a:ext>
            </a:extLst>
          </p:cNvPr>
          <p:cNvSpPr>
            <a:spLocks noGrp="1"/>
          </p:cNvSpPr>
          <p:nvPr>
            <p:ph type="sldNum" sz="quarter" idx="12"/>
          </p:nvPr>
        </p:nvSpPr>
        <p:spPr/>
        <p:txBody>
          <a:bodyPr/>
          <a:lstStyle/>
          <a:p>
            <a:fld id="{D0616022-2DF8-8644-8036-BD5A9B424EBB}" type="slidenum">
              <a:rPr lang="en-US" smtClean="0"/>
              <a:t>34</a:t>
            </a:fld>
            <a:endParaRPr lang="en-US"/>
          </a:p>
        </p:txBody>
      </p:sp>
    </p:spTree>
    <p:extLst>
      <p:ext uri="{BB962C8B-B14F-4D97-AF65-F5344CB8AC3E}">
        <p14:creationId xmlns:p14="http://schemas.microsoft.com/office/powerpoint/2010/main" val="2960769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graphicFrame>
        <p:nvGraphicFramePr>
          <p:cNvPr id="8" name="Content Placeholder 7">
            <a:extLst>
              <a:ext uri="{FF2B5EF4-FFF2-40B4-BE49-F238E27FC236}">
                <a16:creationId xmlns:a16="http://schemas.microsoft.com/office/drawing/2014/main" id="{BE82DE40-4EE6-0B37-0B58-E87B48989F54}"/>
              </a:ext>
            </a:extLst>
          </p:cNvPr>
          <p:cNvGraphicFramePr>
            <a:graphicFrameLocks noGrp="1"/>
          </p:cNvGraphicFramePr>
          <p:nvPr>
            <p:ph idx="1"/>
            <p:extLst>
              <p:ext uri="{D42A27DB-BD31-4B8C-83A1-F6EECF244321}">
                <p14:modId xmlns:p14="http://schemas.microsoft.com/office/powerpoint/2010/main" val="3394970589"/>
              </p:ext>
            </p:extLst>
          </p:nvPr>
        </p:nvGraphicFramePr>
        <p:xfrm>
          <a:off x="1099457" y="1869168"/>
          <a:ext cx="9891484" cy="3841551"/>
        </p:xfrm>
        <a:graphic>
          <a:graphicData uri="http://schemas.openxmlformats.org/drawingml/2006/table">
            <a:tbl>
              <a:tblPr firstRow="1" bandRow="1">
                <a:tableStyleId>{5C22544A-7EE6-4342-B048-85BDC9FD1C3A}</a:tableStyleId>
              </a:tblPr>
              <a:tblGrid>
                <a:gridCol w="2472871">
                  <a:extLst>
                    <a:ext uri="{9D8B030D-6E8A-4147-A177-3AD203B41FA5}">
                      <a16:colId xmlns:a16="http://schemas.microsoft.com/office/drawing/2014/main" val="4119746177"/>
                    </a:ext>
                  </a:extLst>
                </a:gridCol>
                <a:gridCol w="2472871">
                  <a:extLst>
                    <a:ext uri="{9D8B030D-6E8A-4147-A177-3AD203B41FA5}">
                      <a16:colId xmlns:a16="http://schemas.microsoft.com/office/drawing/2014/main" val="1002468120"/>
                    </a:ext>
                  </a:extLst>
                </a:gridCol>
                <a:gridCol w="2472871">
                  <a:extLst>
                    <a:ext uri="{9D8B030D-6E8A-4147-A177-3AD203B41FA5}">
                      <a16:colId xmlns:a16="http://schemas.microsoft.com/office/drawing/2014/main" val="4210437654"/>
                    </a:ext>
                  </a:extLst>
                </a:gridCol>
                <a:gridCol w="2472871">
                  <a:extLst>
                    <a:ext uri="{9D8B030D-6E8A-4147-A177-3AD203B41FA5}">
                      <a16:colId xmlns:a16="http://schemas.microsoft.com/office/drawing/2014/main" val="2957364699"/>
                    </a:ext>
                  </a:extLst>
                </a:gridCol>
              </a:tblGrid>
              <a:tr h="619605">
                <a:tc>
                  <a:txBody>
                    <a:bodyPr/>
                    <a:lstStyle/>
                    <a:p>
                      <a:pPr algn="ctr" fontAlgn="base"/>
                      <a:r>
                        <a:rPr lang="en-US" sz="2400" u="none" strike="noStrike">
                          <a:effectLst/>
                          <a:latin typeface="Times New Roman"/>
                        </a:rPr>
                        <a:t>Methods</a:t>
                      </a:r>
                      <a:r>
                        <a:rPr lang="en-US" sz="2400">
                          <a:effectLst/>
                          <a:latin typeface="Times New Roman"/>
                        </a:rPr>
                        <a:t>​</a:t>
                      </a:r>
                      <a:endParaRPr lang="en-US" sz="2400" b="0" i="0">
                        <a:solidFill>
                          <a:srgbClr val="000000"/>
                        </a:solidFill>
                        <a:effectLst/>
                        <a:latin typeface="Times New Roman"/>
                      </a:endParaRPr>
                    </a:p>
                  </a:txBody>
                  <a:tcPr/>
                </a:tc>
                <a:tc>
                  <a:txBody>
                    <a:bodyPr/>
                    <a:lstStyle/>
                    <a:p>
                      <a:pPr algn="ctr" fontAlgn="base"/>
                      <a:r>
                        <a:rPr lang="en-US" sz="2400" u="none" strike="noStrike">
                          <a:effectLst/>
                          <a:latin typeface="Times New Roman"/>
                        </a:rPr>
                        <a:t>Test Images</a:t>
                      </a:r>
                      <a:r>
                        <a:rPr lang="en-US" sz="2400">
                          <a:effectLst/>
                          <a:latin typeface="Times New Roman"/>
                        </a:rPr>
                        <a:t>​</a:t>
                      </a:r>
                      <a:endParaRPr lang="en-US" sz="2400" b="0" i="0">
                        <a:solidFill>
                          <a:srgbClr val="000000"/>
                        </a:solidFill>
                        <a:effectLst/>
                        <a:latin typeface="Times New Roman"/>
                      </a:endParaRPr>
                    </a:p>
                  </a:txBody>
                  <a:tcPr/>
                </a:tc>
                <a:tc>
                  <a:txBody>
                    <a:bodyPr/>
                    <a:lstStyle/>
                    <a:p>
                      <a:pPr algn="ctr" fontAlgn="base"/>
                      <a:r>
                        <a:rPr lang="en-US" sz="2400" u="none" strike="noStrike">
                          <a:effectLst/>
                          <a:latin typeface="Times New Roman"/>
                        </a:rPr>
                        <a:t>PSNR</a:t>
                      </a:r>
                      <a:r>
                        <a:rPr lang="en-US" sz="2400">
                          <a:effectLst/>
                          <a:latin typeface="Times New Roman"/>
                        </a:rPr>
                        <a:t>​</a:t>
                      </a:r>
                      <a:endParaRPr lang="en-US" sz="2400" b="0" i="0">
                        <a:solidFill>
                          <a:srgbClr val="000000"/>
                        </a:solidFill>
                        <a:effectLst/>
                        <a:latin typeface="Times New Roman"/>
                      </a:endParaRPr>
                    </a:p>
                  </a:txBody>
                  <a:tcPr/>
                </a:tc>
                <a:tc>
                  <a:txBody>
                    <a:bodyPr/>
                    <a:lstStyle/>
                    <a:p>
                      <a:pPr algn="ctr" fontAlgn="base"/>
                      <a:r>
                        <a:rPr lang="en-US" sz="2400" u="none" strike="noStrike">
                          <a:effectLst/>
                          <a:latin typeface="Times New Roman"/>
                        </a:rPr>
                        <a:t>SSIM</a:t>
                      </a:r>
                      <a:r>
                        <a:rPr lang="en-US" sz="2400">
                          <a:effectLst/>
                          <a:latin typeface="Times New Roman"/>
                        </a:rPr>
                        <a:t>​</a:t>
                      </a:r>
                      <a:endParaRPr lang="en-US" sz="2400" b="0" i="0">
                        <a:solidFill>
                          <a:srgbClr val="000000"/>
                        </a:solidFill>
                        <a:effectLst/>
                        <a:latin typeface="Times New Roman"/>
                      </a:endParaRPr>
                    </a:p>
                  </a:txBody>
                  <a:tcPr/>
                </a:tc>
                <a:extLst>
                  <a:ext uri="{0D108BD9-81ED-4DB2-BD59-A6C34878D82A}">
                    <a16:rowId xmlns:a16="http://schemas.microsoft.com/office/drawing/2014/main" val="2232607625"/>
                  </a:ext>
                </a:extLst>
              </a:tr>
              <a:tr h="619605">
                <a:tc>
                  <a:txBody>
                    <a:bodyPr/>
                    <a:lstStyle/>
                    <a:p>
                      <a:pPr algn="ctr" fontAlgn="base"/>
                      <a:r>
                        <a:rPr lang="en-US" sz="2400" u="none" strike="noStrike" dirty="0">
                          <a:effectLst/>
                          <a:latin typeface="Times New Roman"/>
                        </a:rPr>
                        <a:t>Cycle GAN</a:t>
                      </a:r>
                      <a:r>
                        <a:rPr lang="en-US" sz="2400" dirty="0">
                          <a:effectLst/>
                          <a:latin typeface="Times New Roman"/>
                        </a:rPr>
                        <a:t>​</a:t>
                      </a:r>
                      <a:endParaRPr lang="en-US" sz="2400" b="0" i="0" dirty="0">
                        <a:solidFill>
                          <a:srgbClr val="000000"/>
                        </a:solidFill>
                        <a:effectLst/>
                        <a:latin typeface="Times New Roman"/>
                      </a:endParaRPr>
                    </a:p>
                  </a:txBody>
                  <a:tcPr/>
                </a:tc>
                <a:tc>
                  <a:txBody>
                    <a:bodyPr/>
                    <a:lstStyle/>
                    <a:p>
                      <a:pPr algn="ctr" fontAlgn="base"/>
                      <a:r>
                        <a:rPr lang="en-US" sz="2400" u="none" strike="noStrike">
                          <a:effectLst/>
                          <a:latin typeface="Times New Roman"/>
                        </a:rPr>
                        <a:t>50</a:t>
                      </a:r>
                      <a:r>
                        <a:rPr lang="en-US" sz="2400">
                          <a:effectLst/>
                          <a:latin typeface="Times New Roman"/>
                        </a:rPr>
                        <a:t>​</a:t>
                      </a:r>
                      <a:endParaRPr lang="en-US" sz="2400" b="0" i="0">
                        <a:solidFill>
                          <a:srgbClr val="000000"/>
                        </a:solidFill>
                        <a:effectLst/>
                        <a:latin typeface="Times New Roman"/>
                      </a:endParaRPr>
                    </a:p>
                  </a:txBody>
                  <a:tcPr/>
                </a:tc>
                <a:tc>
                  <a:txBody>
                    <a:bodyPr/>
                    <a:lstStyle/>
                    <a:p>
                      <a:pPr algn="ctr" fontAlgn="base"/>
                      <a:r>
                        <a:rPr lang="en-US" sz="2400" u="none" strike="noStrike">
                          <a:effectLst/>
                          <a:latin typeface="Times New Roman"/>
                        </a:rPr>
                        <a:t>21.6</a:t>
                      </a:r>
                      <a:r>
                        <a:rPr lang="en-US" sz="2400">
                          <a:effectLst/>
                          <a:latin typeface="Times New Roman"/>
                        </a:rPr>
                        <a:t>​</a:t>
                      </a:r>
                      <a:endParaRPr lang="en-US" sz="2400" b="0" i="0">
                        <a:solidFill>
                          <a:srgbClr val="000000"/>
                        </a:solidFill>
                        <a:effectLst/>
                        <a:latin typeface="Times New Roman"/>
                      </a:endParaRPr>
                    </a:p>
                  </a:txBody>
                  <a:tcPr/>
                </a:tc>
                <a:tc>
                  <a:txBody>
                    <a:bodyPr/>
                    <a:lstStyle/>
                    <a:p>
                      <a:pPr algn="ctr" fontAlgn="base"/>
                      <a:r>
                        <a:rPr lang="en-US" sz="2400" u="none" strike="noStrike">
                          <a:effectLst/>
                          <a:latin typeface="Times New Roman"/>
                        </a:rPr>
                        <a:t>0.812</a:t>
                      </a:r>
                      <a:r>
                        <a:rPr lang="en-US" sz="2400">
                          <a:effectLst/>
                          <a:latin typeface="Times New Roman"/>
                        </a:rPr>
                        <a:t>​</a:t>
                      </a:r>
                      <a:endParaRPr lang="en-US" sz="2400" b="0" i="0">
                        <a:solidFill>
                          <a:srgbClr val="000000"/>
                        </a:solidFill>
                        <a:effectLst/>
                        <a:latin typeface="Times New Roman"/>
                      </a:endParaRPr>
                    </a:p>
                  </a:txBody>
                  <a:tcPr/>
                </a:tc>
                <a:extLst>
                  <a:ext uri="{0D108BD9-81ED-4DB2-BD59-A6C34878D82A}">
                    <a16:rowId xmlns:a16="http://schemas.microsoft.com/office/drawing/2014/main" val="3169941013"/>
                  </a:ext>
                </a:extLst>
              </a:tr>
              <a:tr h="619605">
                <a:tc>
                  <a:txBody>
                    <a:bodyPr/>
                    <a:lstStyle/>
                    <a:p>
                      <a:pPr algn="ctr" fontAlgn="base"/>
                      <a:r>
                        <a:rPr lang="en-US" sz="2400" u="none" strike="noStrike">
                          <a:effectLst/>
                          <a:latin typeface="Times New Roman"/>
                        </a:rPr>
                        <a:t>FFA net</a:t>
                      </a:r>
                      <a:r>
                        <a:rPr lang="en-US" sz="2400">
                          <a:effectLst/>
                          <a:latin typeface="Times New Roman"/>
                        </a:rPr>
                        <a:t>​</a:t>
                      </a:r>
                      <a:endParaRPr lang="en-US" sz="2400" b="0" i="0">
                        <a:solidFill>
                          <a:srgbClr val="000000"/>
                        </a:solidFill>
                        <a:effectLst/>
                        <a:latin typeface="Times New Roman"/>
                      </a:endParaRPr>
                    </a:p>
                  </a:txBody>
                  <a:tcPr/>
                </a:tc>
                <a:tc>
                  <a:txBody>
                    <a:bodyPr/>
                    <a:lstStyle/>
                    <a:p>
                      <a:pPr algn="ctr" fontAlgn="base"/>
                      <a:r>
                        <a:rPr lang="en-US" sz="2400" u="none" strike="noStrike">
                          <a:effectLst/>
                          <a:latin typeface="Times New Roman"/>
                        </a:rPr>
                        <a:t>50</a:t>
                      </a:r>
                      <a:r>
                        <a:rPr lang="en-US" sz="2400">
                          <a:effectLst/>
                          <a:latin typeface="Times New Roman"/>
                        </a:rPr>
                        <a:t>​</a:t>
                      </a:r>
                      <a:endParaRPr lang="en-US" sz="2400" b="0" i="0">
                        <a:solidFill>
                          <a:srgbClr val="000000"/>
                        </a:solidFill>
                        <a:effectLst/>
                        <a:latin typeface="Times New Roman"/>
                      </a:endParaRPr>
                    </a:p>
                  </a:txBody>
                  <a:tcPr/>
                </a:tc>
                <a:tc>
                  <a:txBody>
                    <a:bodyPr/>
                    <a:lstStyle/>
                    <a:p>
                      <a:pPr algn="ctr" fontAlgn="base"/>
                      <a:r>
                        <a:rPr lang="en-US" sz="2400" u="none" strike="noStrike">
                          <a:effectLst/>
                          <a:latin typeface="Times New Roman"/>
                        </a:rPr>
                        <a:t>18.9</a:t>
                      </a:r>
                      <a:r>
                        <a:rPr lang="en-US" sz="2400">
                          <a:effectLst/>
                          <a:latin typeface="Times New Roman"/>
                        </a:rPr>
                        <a:t>​</a:t>
                      </a:r>
                      <a:endParaRPr lang="en-US" sz="2400" b="0" i="0">
                        <a:solidFill>
                          <a:srgbClr val="000000"/>
                        </a:solidFill>
                        <a:effectLst/>
                        <a:latin typeface="Times New Roman"/>
                      </a:endParaRPr>
                    </a:p>
                  </a:txBody>
                  <a:tcPr/>
                </a:tc>
                <a:tc>
                  <a:txBody>
                    <a:bodyPr/>
                    <a:lstStyle/>
                    <a:p>
                      <a:pPr algn="ctr" fontAlgn="base"/>
                      <a:r>
                        <a:rPr lang="en-US" sz="2400" u="none" strike="noStrike">
                          <a:effectLst/>
                          <a:latin typeface="Times New Roman"/>
                        </a:rPr>
                        <a:t>0.796</a:t>
                      </a:r>
                      <a:r>
                        <a:rPr lang="en-US" sz="2400">
                          <a:effectLst/>
                          <a:latin typeface="Times New Roman"/>
                        </a:rPr>
                        <a:t>​</a:t>
                      </a:r>
                      <a:endParaRPr lang="en-US" sz="2400" b="0" i="0">
                        <a:solidFill>
                          <a:srgbClr val="000000"/>
                        </a:solidFill>
                        <a:effectLst/>
                        <a:latin typeface="Times New Roman"/>
                      </a:endParaRPr>
                    </a:p>
                  </a:txBody>
                  <a:tcPr/>
                </a:tc>
                <a:extLst>
                  <a:ext uri="{0D108BD9-81ED-4DB2-BD59-A6C34878D82A}">
                    <a16:rowId xmlns:a16="http://schemas.microsoft.com/office/drawing/2014/main" val="3261217731"/>
                  </a:ext>
                </a:extLst>
              </a:tr>
              <a:tr h="619605">
                <a:tc>
                  <a:txBody>
                    <a:bodyPr/>
                    <a:lstStyle/>
                    <a:p>
                      <a:pPr algn="ctr" fontAlgn="base"/>
                      <a:r>
                        <a:rPr lang="en-US" sz="2400" u="none" strike="noStrike">
                          <a:effectLst/>
                          <a:latin typeface="Times New Roman"/>
                        </a:rPr>
                        <a:t>HI-Net</a:t>
                      </a:r>
                      <a:r>
                        <a:rPr lang="en-US" sz="2400">
                          <a:effectLst/>
                          <a:latin typeface="Times New Roman"/>
                        </a:rPr>
                        <a:t>​</a:t>
                      </a:r>
                      <a:endParaRPr lang="en-US" sz="2400" b="0" i="0">
                        <a:solidFill>
                          <a:srgbClr val="000000"/>
                        </a:solidFill>
                        <a:effectLst/>
                        <a:latin typeface="Times New Roman"/>
                      </a:endParaRPr>
                    </a:p>
                  </a:txBody>
                  <a:tcPr/>
                </a:tc>
                <a:tc>
                  <a:txBody>
                    <a:bodyPr/>
                    <a:lstStyle/>
                    <a:p>
                      <a:pPr algn="ctr" fontAlgn="base"/>
                      <a:r>
                        <a:rPr lang="en-US" sz="2400" u="none" strike="noStrike">
                          <a:effectLst/>
                          <a:latin typeface="Times New Roman"/>
                        </a:rPr>
                        <a:t>50</a:t>
                      </a:r>
                      <a:r>
                        <a:rPr lang="en-US" sz="2400">
                          <a:effectLst/>
                          <a:latin typeface="Times New Roman"/>
                        </a:rPr>
                        <a:t>​</a:t>
                      </a:r>
                      <a:endParaRPr lang="en-US" sz="2400" b="0" i="0">
                        <a:solidFill>
                          <a:srgbClr val="000000"/>
                        </a:solidFill>
                        <a:effectLst/>
                        <a:latin typeface="Times New Roman"/>
                      </a:endParaRPr>
                    </a:p>
                  </a:txBody>
                  <a:tcPr/>
                </a:tc>
                <a:tc>
                  <a:txBody>
                    <a:bodyPr/>
                    <a:lstStyle/>
                    <a:p>
                      <a:pPr algn="ctr" fontAlgn="base"/>
                      <a:r>
                        <a:rPr lang="en-US" sz="2400" u="none" strike="noStrike">
                          <a:effectLst/>
                          <a:latin typeface="Times New Roman"/>
                        </a:rPr>
                        <a:t>18.2</a:t>
                      </a:r>
                      <a:r>
                        <a:rPr lang="en-US" sz="2400">
                          <a:effectLst/>
                          <a:latin typeface="Times New Roman"/>
                        </a:rPr>
                        <a:t>​</a:t>
                      </a:r>
                      <a:endParaRPr lang="en-US" sz="2400" b="0" i="0">
                        <a:solidFill>
                          <a:srgbClr val="000000"/>
                        </a:solidFill>
                        <a:effectLst/>
                        <a:latin typeface="Times New Roman"/>
                      </a:endParaRPr>
                    </a:p>
                  </a:txBody>
                  <a:tcPr/>
                </a:tc>
                <a:tc>
                  <a:txBody>
                    <a:bodyPr/>
                    <a:lstStyle/>
                    <a:p>
                      <a:pPr algn="ctr" fontAlgn="base"/>
                      <a:r>
                        <a:rPr lang="en-US" sz="2400" u="none" strike="noStrike">
                          <a:effectLst/>
                          <a:latin typeface="Times New Roman"/>
                        </a:rPr>
                        <a:t>0.782</a:t>
                      </a:r>
                      <a:r>
                        <a:rPr lang="en-US" sz="2400">
                          <a:effectLst/>
                          <a:latin typeface="Times New Roman"/>
                        </a:rPr>
                        <a:t>​</a:t>
                      </a:r>
                      <a:endParaRPr lang="en-US" sz="2400" b="0" i="0">
                        <a:solidFill>
                          <a:srgbClr val="000000"/>
                        </a:solidFill>
                        <a:effectLst/>
                        <a:latin typeface="Times New Roman"/>
                      </a:endParaRPr>
                    </a:p>
                  </a:txBody>
                  <a:tcPr/>
                </a:tc>
                <a:extLst>
                  <a:ext uri="{0D108BD9-81ED-4DB2-BD59-A6C34878D82A}">
                    <a16:rowId xmlns:a16="http://schemas.microsoft.com/office/drawing/2014/main" val="2282185093"/>
                  </a:ext>
                </a:extLst>
              </a:tr>
              <a:tr h="619605">
                <a:tc>
                  <a:txBody>
                    <a:bodyPr/>
                    <a:lstStyle/>
                    <a:p>
                      <a:pPr algn="ctr" fontAlgn="base"/>
                      <a:r>
                        <a:rPr lang="en-US" sz="2400" u="none" strike="noStrike">
                          <a:effectLst/>
                          <a:latin typeface="Times New Roman"/>
                        </a:rPr>
                        <a:t>NAF Net</a:t>
                      </a:r>
                      <a:r>
                        <a:rPr lang="en-US" sz="2400">
                          <a:effectLst/>
                          <a:latin typeface="Times New Roman"/>
                        </a:rPr>
                        <a:t>​</a:t>
                      </a:r>
                      <a:endParaRPr lang="en-US" sz="2400" b="0" i="0">
                        <a:solidFill>
                          <a:srgbClr val="000000"/>
                        </a:solidFill>
                        <a:effectLst/>
                        <a:latin typeface="Times New Roman"/>
                      </a:endParaRPr>
                    </a:p>
                  </a:txBody>
                  <a:tcPr/>
                </a:tc>
                <a:tc>
                  <a:txBody>
                    <a:bodyPr/>
                    <a:lstStyle/>
                    <a:p>
                      <a:pPr algn="ctr" fontAlgn="base"/>
                      <a:r>
                        <a:rPr lang="en-US" sz="2400" u="none" strike="noStrike">
                          <a:effectLst/>
                          <a:latin typeface="Times New Roman"/>
                        </a:rPr>
                        <a:t>50</a:t>
                      </a:r>
                      <a:r>
                        <a:rPr lang="en-US" sz="2400">
                          <a:effectLst/>
                          <a:latin typeface="Times New Roman"/>
                        </a:rPr>
                        <a:t>​</a:t>
                      </a:r>
                      <a:endParaRPr lang="en-US" sz="2400" b="0" i="0">
                        <a:solidFill>
                          <a:srgbClr val="000000"/>
                        </a:solidFill>
                        <a:effectLst/>
                        <a:latin typeface="Times New Roman"/>
                      </a:endParaRPr>
                    </a:p>
                  </a:txBody>
                  <a:tcPr/>
                </a:tc>
                <a:tc>
                  <a:txBody>
                    <a:bodyPr/>
                    <a:lstStyle/>
                    <a:p>
                      <a:pPr algn="ctr" fontAlgn="base"/>
                      <a:r>
                        <a:rPr lang="en-US" sz="2400" u="none" strike="noStrike">
                          <a:effectLst/>
                          <a:latin typeface="Times New Roman"/>
                        </a:rPr>
                        <a:t>18</a:t>
                      </a:r>
                      <a:r>
                        <a:rPr lang="en-US" sz="2400">
                          <a:effectLst/>
                          <a:latin typeface="Times New Roman"/>
                        </a:rPr>
                        <a:t>​</a:t>
                      </a:r>
                      <a:endParaRPr lang="en-US" sz="2400" b="0" i="0">
                        <a:solidFill>
                          <a:srgbClr val="000000"/>
                        </a:solidFill>
                        <a:effectLst/>
                        <a:latin typeface="Times New Roman"/>
                      </a:endParaRPr>
                    </a:p>
                  </a:txBody>
                  <a:tcPr/>
                </a:tc>
                <a:tc>
                  <a:txBody>
                    <a:bodyPr/>
                    <a:lstStyle/>
                    <a:p>
                      <a:pPr algn="ctr" fontAlgn="base"/>
                      <a:r>
                        <a:rPr lang="en-US" sz="2400" u="none" strike="noStrike">
                          <a:effectLst/>
                          <a:latin typeface="Times New Roman"/>
                        </a:rPr>
                        <a:t>0.784</a:t>
                      </a:r>
                      <a:r>
                        <a:rPr lang="en-US" sz="2400">
                          <a:effectLst/>
                          <a:latin typeface="Times New Roman"/>
                        </a:rPr>
                        <a:t>​</a:t>
                      </a:r>
                      <a:endParaRPr lang="en-US" sz="2400" b="0" i="0">
                        <a:solidFill>
                          <a:srgbClr val="000000"/>
                        </a:solidFill>
                        <a:effectLst/>
                        <a:latin typeface="Times New Roman"/>
                      </a:endParaRPr>
                    </a:p>
                  </a:txBody>
                  <a:tcPr/>
                </a:tc>
                <a:extLst>
                  <a:ext uri="{0D108BD9-81ED-4DB2-BD59-A6C34878D82A}">
                    <a16:rowId xmlns:a16="http://schemas.microsoft.com/office/drawing/2014/main" val="1823596955"/>
                  </a:ext>
                </a:extLst>
              </a:tr>
              <a:tr h="743526">
                <a:tc>
                  <a:txBody>
                    <a:bodyPr/>
                    <a:lstStyle/>
                    <a:p>
                      <a:pPr algn="ctr" fontAlgn="base"/>
                      <a:r>
                        <a:rPr lang="en-US" sz="2400" u="none" strike="noStrike">
                          <a:effectLst/>
                          <a:latin typeface="Times New Roman"/>
                        </a:rPr>
                        <a:t>GMAN Net</a:t>
                      </a:r>
                      <a:r>
                        <a:rPr lang="en-US" sz="2400">
                          <a:effectLst/>
                          <a:latin typeface="Times New Roman"/>
                        </a:rPr>
                        <a:t>​</a:t>
                      </a:r>
                      <a:endParaRPr lang="en-US" sz="2400" b="0" i="0">
                        <a:solidFill>
                          <a:srgbClr val="000000"/>
                        </a:solidFill>
                        <a:effectLst/>
                        <a:latin typeface="Times New Roman"/>
                      </a:endParaRPr>
                    </a:p>
                  </a:txBody>
                  <a:tcPr/>
                </a:tc>
                <a:tc>
                  <a:txBody>
                    <a:bodyPr/>
                    <a:lstStyle/>
                    <a:p>
                      <a:pPr algn="ctr" fontAlgn="base"/>
                      <a:r>
                        <a:rPr lang="en-US" sz="2400" u="none" strike="noStrike">
                          <a:effectLst/>
                          <a:latin typeface="Times New Roman"/>
                        </a:rPr>
                        <a:t>50</a:t>
                      </a:r>
                      <a:r>
                        <a:rPr lang="en-US" sz="2400">
                          <a:effectLst/>
                          <a:latin typeface="Times New Roman"/>
                        </a:rPr>
                        <a:t>​</a:t>
                      </a:r>
                      <a:endParaRPr lang="en-US" sz="2400" b="0" i="0">
                        <a:solidFill>
                          <a:srgbClr val="000000"/>
                        </a:solidFill>
                        <a:effectLst/>
                        <a:latin typeface="Times New Roman"/>
                      </a:endParaRPr>
                    </a:p>
                  </a:txBody>
                  <a:tcPr/>
                </a:tc>
                <a:tc>
                  <a:txBody>
                    <a:bodyPr/>
                    <a:lstStyle/>
                    <a:p>
                      <a:pPr algn="ctr" fontAlgn="base"/>
                      <a:r>
                        <a:rPr lang="en-US" sz="2400" u="none" strike="noStrike">
                          <a:effectLst/>
                          <a:latin typeface="Times New Roman"/>
                        </a:rPr>
                        <a:t>18</a:t>
                      </a:r>
                      <a:r>
                        <a:rPr lang="en-US" sz="2400">
                          <a:effectLst/>
                          <a:latin typeface="Times New Roman"/>
                        </a:rPr>
                        <a:t>​</a:t>
                      </a:r>
                      <a:endParaRPr lang="en-US" sz="2400" b="0" i="0">
                        <a:solidFill>
                          <a:srgbClr val="000000"/>
                        </a:solidFill>
                        <a:effectLst/>
                        <a:latin typeface="Times New Roman"/>
                      </a:endParaRPr>
                    </a:p>
                  </a:txBody>
                  <a:tcPr/>
                </a:tc>
                <a:tc>
                  <a:txBody>
                    <a:bodyPr/>
                    <a:lstStyle/>
                    <a:p>
                      <a:pPr algn="ctr" fontAlgn="base"/>
                      <a:r>
                        <a:rPr lang="en-US" sz="2400" u="none" strike="noStrike" dirty="0">
                          <a:effectLst/>
                          <a:latin typeface="Times New Roman"/>
                        </a:rPr>
                        <a:t>0.80</a:t>
                      </a:r>
                      <a:r>
                        <a:rPr lang="en-US" sz="2400" dirty="0">
                          <a:effectLst/>
                          <a:latin typeface="Times New Roman"/>
                        </a:rPr>
                        <a:t>​</a:t>
                      </a:r>
                      <a:endParaRPr lang="en-US" sz="2400" b="0" i="0" dirty="0">
                        <a:solidFill>
                          <a:srgbClr val="000000"/>
                        </a:solidFill>
                        <a:effectLst/>
                        <a:latin typeface="Times New Roman"/>
                      </a:endParaRPr>
                    </a:p>
                  </a:txBody>
                  <a:tcPr/>
                </a:tc>
                <a:extLst>
                  <a:ext uri="{0D108BD9-81ED-4DB2-BD59-A6C34878D82A}">
                    <a16:rowId xmlns:a16="http://schemas.microsoft.com/office/drawing/2014/main" val="3974700762"/>
                  </a:ext>
                </a:extLst>
              </a:tr>
            </a:tbl>
          </a:graphicData>
        </a:graphic>
      </p:graphicFrame>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15" name="Isosceles Triangle 1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4" name="Date Placeholder 3">
            <a:extLst>
              <a:ext uri="{FF2B5EF4-FFF2-40B4-BE49-F238E27FC236}">
                <a16:creationId xmlns:a16="http://schemas.microsoft.com/office/drawing/2014/main" id="{0A5CD227-DD48-EA96-880E-50786161676D}"/>
              </a:ext>
            </a:extLst>
          </p:cNvPr>
          <p:cNvSpPr>
            <a:spLocks noGrp="1"/>
          </p:cNvSpPr>
          <p:nvPr>
            <p:ph type="dt" sz="half" idx="10"/>
          </p:nvPr>
        </p:nvSpPr>
        <p:spPr>
          <a:xfrm>
            <a:off x="643467" y="6356350"/>
            <a:ext cx="2743200" cy="365125"/>
          </a:xfrm>
        </p:spPr>
        <p:txBody>
          <a:bodyPr>
            <a:normAutofit/>
          </a:bodyPr>
          <a:lstStyle/>
          <a:p>
            <a:pPr>
              <a:spcAft>
                <a:spcPts val="600"/>
              </a:spcAft>
            </a:pPr>
            <a:r>
              <a:rPr lang="en-US"/>
              <a:t>6/14/2022</a:t>
            </a:r>
          </a:p>
        </p:txBody>
      </p:sp>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sp>
        <p:nvSpPr>
          <p:cNvPr id="5" name="Footer Placeholder 4">
            <a:extLst>
              <a:ext uri="{FF2B5EF4-FFF2-40B4-BE49-F238E27FC236}">
                <a16:creationId xmlns:a16="http://schemas.microsoft.com/office/drawing/2014/main" id="{8956D21C-60DB-381B-0121-A25B445535CE}"/>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sz="1600">
                <a:latin typeface="Times New Roman"/>
                <a:cs typeface="Times New Roman"/>
              </a:rPr>
              <a:t>Dept. of Mechatronics, MIT Manipal</a:t>
            </a:r>
          </a:p>
        </p:txBody>
      </p:sp>
      <p:sp>
        <p:nvSpPr>
          <p:cNvPr id="6" name="Slide Number Placeholder 5">
            <a:extLst>
              <a:ext uri="{FF2B5EF4-FFF2-40B4-BE49-F238E27FC236}">
                <a16:creationId xmlns:a16="http://schemas.microsoft.com/office/drawing/2014/main" id="{FBC0CFCB-5F38-6269-3FA1-8E86E5DDA7FB}"/>
              </a:ext>
            </a:extLst>
          </p:cNvPr>
          <p:cNvSpPr>
            <a:spLocks noGrp="1"/>
          </p:cNvSpPr>
          <p:nvPr>
            <p:ph type="sldNum" sz="quarter" idx="12"/>
          </p:nvPr>
        </p:nvSpPr>
        <p:spPr>
          <a:xfrm>
            <a:off x="8805333" y="6356350"/>
            <a:ext cx="2743200" cy="365125"/>
          </a:xfrm>
        </p:spPr>
        <p:txBody>
          <a:bodyPr>
            <a:normAutofit/>
          </a:bodyPr>
          <a:lstStyle/>
          <a:p>
            <a:pPr>
              <a:spcAft>
                <a:spcPts val="600"/>
              </a:spcAft>
            </a:pPr>
            <a:fld id="{D0616022-2DF8-8644-8036-BD5A9B424EBB}" type="slidenum">
              <a:rPr lang="en-US" sz="1600" dirty="0" smtClean="0">
                <a:latin typeface="Times New Roman"/>
                <a:cs typeface="Times New Roman"/>
              </a:rPr>
              <a:pPr>
                <a:spcAft>
                  <a:spcPts val="600"/>
                </a:spcAft>
              </a:pPr>
              <a:t>35</a:t>
            </a:fld>
            <a:endParaRPr lang="en-US" sz="1600">
              <a:latin typeface="Times New Roman"/>
              <a:cs typeface="Times New Roman"/>
            </a:endParaRPr>
          </a:p>
        </p:txBody>
      </p:sp>
      <p:sp>
        <p:nvSpPr>
          <p:cNvPr id="10" name="TextBox 9">
            <a:extLst>
              <a:ext uri="{FF2B5EF4-FFF2-40B4-BE49-F238E27FC236}">
                <a16:creationId xmlns:a16="http://schemas.microsoft.com/office/drawing/2014/main" id="{CD2E90B0-2EA2-856E-1388-776CCCDDEACA}"/>
              </a:ext>
            </a:extLst>
          </p:cNvPr>
          <p:cNvSpPr txBox="1"/>
          <p:nvPr/>
        </p:nvSpPr>
        <p:spPr>
          <a:xfrm>
            <a:off x="3744686" y="1342571"/>
            <a:ext cx="46010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cs typeface="Calibri"/>
              </a:rPr>
              <a:t>Table 4: Quantitative analysis of the methods </a:t>
            </a:r>
          </a:p>
        </p:txBody>
      </p:sp>
    </p:spTree>
    <p:extLst>
      <p:ext uri="{BB962C8B-B14F-4D97-AF65-F5344CB8AC3E}">
        <p14:creationId xmlns:p14="http://schemas.microsoft.com/office/powerpoint/2010/main" val="3418259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2C1D22-4B4A-D6AB-739F-4A217E783C82}"/>
              </a:ext>
            </a:extLst>
          </p:cNvPr>
          <p:cNvSpPr>
            <a:spLocks noGrp="1"/>
          </p:cNvSpPr>
          <p:nvPr>
            <p:ph type="title"/>
          </p:nvPr>
        </p:nvSpPr>
        <p:spPr>
          <a:xfrm>
            <a:off x="643467" y="1698171"/>
            <a:ext cx="3962061" cy="4516360"/>
          </a:xfrm>
        </p:spPr>
        <p:txBody>
          <a:bodyPr anchor="t">
            <a:normAutofit/>
          </a:bodyPr>
          <a:lstStyle/>
          <a:p>
            <a:r>
              <a:rPr lang="en-US" sz="3600" u="sng" dirty="0">
                <a:latin typeface="Times New Roman" panose="02020603050405020304" pitchFamily="18" charset="0"/>
                <a:cs typeface="Times New Roman" panose="02020603050405020304" pitchFamily="18" charset="0"/>
              </a:rPr>
              <a:t>NOVELTY</a:t>
            </a:r>
          </a:p>
        </p:txBody>
      </p:sp>
      <p:sp>
        <p:nvSpPr>
          <p:cNvPr id="13" name="Rectangle 12">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4AA493B-0EE2-C415-BE28-C971E906457C}"/>
              </a:ext>
            </a:extLst>
          </p:cNvPr>
          <p:cNvSpPr>
            <a:spLocks noGrp="1"/>
          </p:cNvSpPr>
          <p:nvPr>
            <p:ph idx="1"/>
          </p:nvPr>
        </p:nvSpPr>
        <p:spPr>
          <a:xfrm>
            <a:off x="5070020" y="1056504"/>
            <a:ext cx="6478513" cy="5158028"/>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From the work proposed for flare removal, we have improved existing architectures by the following methods:</a:t>
            </a:r>
          </a:p>
          <a:p>
            <a:r>
              <a:rPr lang="en-US" sz="2400" dirty="0">
                <a:latin typeface="Times New Roman" panose="02020603050405020304" pitchFamily="18" charset="0"/>
                <a:cs typeface="Times New Roman" panose="02020603050405020304" pitchFamily="18" charset="0"/>
              </a:rPr>
              <a:t>We have collected a large dataset of synthetic images and have added a variety of flares so that the model generalizes better.</a:t>
            </a:r>
          </a:p>
          <a:p>
            <a:r>
              <a:rPr lang="en-US" sz="2400" dirty="0">
                <a:latin typeface="Times New Roman" panose="02020603050405020304" pitchFamily="18" charset="0"/>
                <a:cs typeface="Times New Roman" panose="02020603050405020304" pitchFamily="18" charset="0"/>
              </a:rPr>
              <a:t>We have modified the loss function to use ResNet as the feature extractor instead of the previously used VGG16/19. Additionally, we have used hyperparameters to tune the loss function.</a:t>
            </a:r>
          </a:p>
          <a:p>
            <a:r>
              <a:rPr lang="en-US" sz="2400" dirty="0">
                <a:latin typeface="Times New Roman" panose="02020603050405020304" pitchFamily="18" charset="0"/>
                <a:cs typeface="Times New Roman" panose="02020603050405020304" pitchFamily="18" charset="0"/>
              </a:rPr>
              <a:t>We have analyzed our model with pre-existing dehazing and deraining models for comparison purposes</a:t>
            </a:r>
            <a:r>
              <a:rPr lang="en-US" sz="2400" dirty="0"/>
              <a:t>.</a:t>
            </a:r>
          </a:p>
        </p:txBody>
      </p:sp>
      <p:sp>
        <p:nvSpPr>
          <p:cNvPr id="4" name="Date Placeholder 3">
            <a:extLst>
              <a:ext uri="{FF2B5EF4-FFF2-40B4-BE49-F238E27FC236}">
                <a16:creationId xmlns:a16="http://schemas.microsoft.com/office/drawing/2014/main" id="{7894F88B-05F7-20EA-0A19-A3CC2EB1EE32}"/>
              </a:ext>
            </a:extLst>
          </p:cNvPr>
          <p:cNvSpPr>
            <a:spLocks noGrp="1"/>
          </p:cNvSpPr>
          <p:nvPr>
            <p:ph type="dt" sz="half" idx="10"/>
          </p:nvPr>
        </p:nvSpPr>
        <p:spPr>
          <a:xfrm>
            <a:off x="643467" y="6356350"/>
            <a:ext cx="2884996" cy="365125"/>
          </a:xfrm>
        </p:spPr>
        <p:txBody>
          <a:bodyPr>
            <a:normAutofit/>
          </a:bodyPr>
          <a:lstStyle/>
          <a:p>
            <a:pPr>
              <a:spcAft>
                <a:spcPts val="600"/>
              </a:spcAft>
            </a:pPr>
            <a:r>
              <a:rPr lang="en-US"/>
              <a:t>6/14/2022</a:t>
            </a:r>
          </a:p>
        </p:txBody>
      </p:sp>
      <p:sp>
        <p:nvSpPr>
          <p:cNvPr id="5" name="Footer Placeholder 4">
            <a:extLst>
              <a:ext uri="{FF2B5EF4-FFF2-40B4-BE49-F238E27FC236}">
                <a16:creationId xmlns:a16="http://schemas.microsoft.com/office/drawing/2014/main" id="{13D0B599-F3D5-5F13-49EC-0BB958363A3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Dept. of Mechatronics, MIT Manipal</a:t>
            </a:r>
          </a:p>
        </p:txBody>
      </p:sp>
      <p:sp>
        <p:nvSpPr>
          <p:cNvPr id="6" name="Slide Number Placeholder 5">
            <a:extLst>
              <a:ext uri="{FF2B5EF4-FFF2-40B4-BE49-F238E27FC236}">
                <a16:creationId xmlns:a16="http://schemas.microsoft.com/office/drawing/2014/main" id="{7E0757A3-B918-024B-ECDB-894E7C6F2A34}"/>
              </a:ext>
            </a:extLst>
          </p:cNvPr>
          <p:cNvSpPr>
            <a:spLocks noGrp="1"/>
          </p:cNvSpPr>
          <p:nvPr>
            <p:ph type="sldNum" sz="quarter" idx="12"/>
          </p:nvPr>
        </p:nvSpPr>
        <p:spPr>
          <a:xfrm>
            <a:off x="8805333" y="6356350"/>
            <a:ext cx="2743200" cy="365125"/>
          </a:xfrm>
        </p:spPr>
        <p:txBody>
          <a:bodyPr>
            <a:normAutofit/>
          </a:bodyPr>
          <a:lstStyle/>
          <a:p>
            <a:pPr>
              <a:spcAft>
                <a:spcPts val="600"/>
              </a:spcAft>
            </a:pPr>
            <a:fld id="{D0616022-2DF8-8644-8036-BD5A9B424EBB}" type="slidenum">
              <a:rPr lang="en-US" dirty="0" smtClean="0"/>
              <a:pPr>
                <a:spcAft>
                  <a:spcPts val="600"/>
                </a:spcAft>
              </a:pPr>
              <a:t>36</a:t>
            </a:fld>
            <a:endParaRPr lang="en-US"/>
          </a:p>
        </p:txBody>
      </p:sp>
      <p:sp>
        <p:nvSpPr>
          <p:cNvPr id="21" name="Isosceles Triangle 20">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22">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6969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A05107-4BFB-1F47-A0BE-417C9A65AA58}"/>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b="1" u="sng" kern="1200" dirty="0">
                <a:latin typeface="Times New Roman"/>
                <a:cs typeface="Times New Roman"/>
              </a:rPr>
              <a:t>PROJECT MANAGEMENT</a:t>
            </a:r>
          </a:p>
        </p:txBody>
      </p:sp>
      <p:pic>
        <p:nvPicPr>
          <p:cNvPr id="10" name="Graphic 9" descr="Meeting">
            <a:extLst>
              <a:ext uri="{FF2B5EF4-FFF2-40B4-BE49-F238E27FC236}">
                <a16:creationId xmlns:a16="http://schemas.microsoft.com/office/drawing/2014/main" id="{0BF0716D-796B-1F12-5384-B01C12A702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7" name="Group 1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Date Placeholder 3">
            <a:extLst>
              <a:ext uri="{FF2B5EF4-FFF2-40B4-BE49-F238E27FC236}">
                <a16:creationId xmlns:a16="http://schemas.microsoft.com/office/drawing/2014/main" id="{51FF2860-B232-9D6B-8356-DB87933B7E0A}"/>
              </a:ext>
            </a:extLst>
          </p:cNvPr>
          <p:cNvSpPr>
            <a:spLocks noGrp="1"/>
          </p:cNvSpPr>
          <p:nvPr>
            <p:ph type="dt" sz="half" idx="10"/>
          </p:nvPr>
        </p:nvSpPr>
        <p:spPr>
          <a:xfrm>
            <a:off x="804672" y="6356350"/>
            <a:ext cx="2743200" cy="365125"/>
          </a:xfrm>
        </p:spPr>
        <p:txBody>
          <a:bodyPr vert="horz" lIns="91440" tIns="45720" rIns="91440" bIns="45720" rtlCol="0" anchor="ctr">
            <a:normAutofit/>
          </a:bodyPr>
          <a:lstStyle/>
          <a:p>
            <a:pPr>
              <a:spcAft>
                <a:spcPts val="600"/>
              </a:spcAft>
            </a:pPr>
            <a:r>
              <a:rPr lang="en-US"/>
              <a:t>6/14/2022</a:t>
            </a:r>
          </a:p>
        </p:txBody>
      </p:sp>
      <p:sp>
        <p:nvSpPr>
          <p:cNvPr id="5" name="Footer Placeholder 4">
            <a:extLst>
              <a:ext uri="{FF2B5EF4-FFF2-40B4-BE49-F238E27FC236}">
                <a16:creationId xmlns:a16="http://schemas.microsoft.com/office/drawing/2014/main" id="{DC455580-7D08-7F6B-CC4F-F065B5FACBF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Dept. of Mechatronics, MIT Manipal</a:t>
            </a:r>
          </a:p>
        </p:txBody>
      </p:sp>
      <p:sp>
        <p:nvSpPr>
          <p:cNvPr id="6" name="Slide Number Placeholder 5">
            <a:extLst>
              <a:ext uri="{FF2B5EF4-FFF2-40B4-BE49-F238E27FC236}">
                <a16:creationId xmlns:a16="http://schemas.microsoft.com/office/drawing/2014/main" id="{839C9006-F77A-C0DC-64F7-A7AAC9979B5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0616022-2DF8-8644-8036-BD5A9B424EBB}" type="slidenum">
              <a:rPr lang="en-US" smtClean="0"/>
              <a:pPr>
                <a:spcAft>
                  <a:spcPts val="600"/>
                </a:spcAft>
              </a:pPr>
              <a:t>37</a:t>
            </a:fld>
            <a:endParaRPr lang="en-US"/>
          </a:p>
        </p:txBody>
      </p:sp>
    </p:spTree>
    <p:extLst>
      <p:ext uri="{BB962C8B-B14F-4D97-AF65-F5344CB8AC3E}">
        <p14:creationId xmlns:p14="http://schemas.microsoft.com/office/powerpoint/2010/main" val="49129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C65333-86B7-7262-CE7A-4F6456A159C6}"/>
              </a:ext>
            </a:extLst>
          </p:cNvPr>
          <p:cNvSpPr>
            <a:spLocks noGrp="1"/>
          </p:cNvSpPr>
          <p:nvPr>
            <p:ph type="title"/>
          </p:nvPr>
        </p:nvSpPr>
        <p:spPr>
          <a:xfrm>
            <a:off x="3673245" y="362080"/>
            <a:ext cx="3962061" cy="759523"/>
          </a:xfrm>
        </p:spPr>
        <p:txBody>
          <a:bodyPr anchor="t">
            <a:normAutofit/>
          </a:bodyPr>
          <a:lstStyle/>
          <a:p>
            <a:r>
              <a:rPr lang="en-US" sz="3600" u="sng" dirty="0">
                <a:latin typeface="Times New Roman"/>
                <a:cs typeface="Calibri Light"/>
              </a:rPr>
              <a:t>CONTRIBUTIONS</a:t>
            </a:r>
          </a:p>
        </p:txBody>
      </p:sp>
      <p:sp>
        <p:nvSpPr>
          <p:cNvPr id="13" name="Rectangle 12">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866C36C-1B0A-6C57-5184-47ACB14E1490}"/>
              </a:ext>
            </a:extLst>
          </p:cNvPr>
          <p:cNvSpPr>
            <a:spLocks noGrp="1"/>
          </p:cNvSpPr>
          <p:nvPr>
            <p:ph idx="1"/>
          </p:nvPr>
        </p:nvSpPr>
        <p:spPr>
          <a:xfrm>
            <a:off x="744396" y="1392353"/>
            <a:ext cx="4897004" cy="4952888"/>
          </a:xfrm>
        </p:spPr>
        <p:txBody>
          <a:bodyPr vert="horz" lIns="91440" tIns="45720" rIns="91440" bIns="45720" rtlCol="0" anchor="t">
            <a:noAutofit/>
          </a:bodyPr>
          <a:lstStyle/>
          <a:p>
            <a:pPr marL="0" indent="0">
              <a:buNone/>
            </a:pPr>
            <a:r>
              <a:rPr lang="en-US" sz="2000" b="1" dirty="0">
                <a:latin typeface="Times New Roman"/>
                <a:ea typeface="+mn-lt"/>
                <a:cs typeface="Times New Roman"/>
              </a:rPr>
              <a:t>                   Aryan James Philip</a:t>
            </a:r>
            <a:br>
              <a:rPr lang="en-US" sz="2000" dirty="0">
                <a:latin typeface="Times New Roman" panose="02020603050405020304" pitchFamily="18" charset="0"/>
                <a:ea typeface="+mn-lt"/>
                <a:cs typeface="Times New Roman" panose="02020603050405020304" pitchFamily="18" charset="0"/>
              </a:rPr>
            </a:br>
            <a:br>
              <a:rPr lang="en-US" sz="2000" dirty="0">
                <a:latin typeface="Times New Roman" panose="02020603050405020304" pitchFamily="18" charset="0"/>
                <a:ea typeface="+mn-lt"/>
                <a:cs typeface="Times New Roman" panose="02020603050405020304" pitchFamily="18" charset="0"/>
              </a:rPr>
            </a:br>
            <a:r>
              <a:rPr lang="en-US" sz="2000" dirty="0">
                <a:latin typeface="Times New Roman"/>
                <a:ea typeface="+mn-lt"/>
                <a:cs typeface="Times New Roman"/>
              </a:rPr>
              <a:t>• Existing Solutions Review: Studied and analyzed existing solutions in flare removal,</a:t>
            </a:r>
            <a:br>
              <a:rPr lang="en-US" sz="2000" dirty="0">
                <a:latin typeface="Times New Roman" panose="02020603050405020304" pitchFamily="18" charset="0"/>
                <a:ea typeface="+mn-lt"/>
                <a:cs typeface="Times New Roman" panose="02020603050405020304" pitchFamily="18" charset="0"/>
              </a:rPr>
            </a:br>
            <a:r>
              <a:rPr lang="en-US" sz="2000" dirty="0">
                <a:latin typeface="Times New Roman"/>
                <a:ea typeface="+mn-lt"/>
                <a:cs typeface="Times New Roman"/>
              </a:rPr>
              <a:t>denoising, dehazing, and deraining.</a:t>
            </a:r>
          </a:p>
          <a:p>
            <a:pPr marL="0" indent="0">
              <a:buNone/>
            </a:pPr>
            <a:br>
              <a:rPr lang="en-US" sz="2000" dirty="0">
                <a:latin typeface="Times New Roman" panose="02020603050405020304" pitchFamily="18" charset="0"/>
                <a:ea typeface="+mn-lt"/>
                <a:cs typeface="Times New Roman" panose="02020603050405020304" pitchFamily="18" charset="0"/>
              </a:rPr>
            </a:br>
            <a:r>
              <a:rPr lang="en-US" sz="2000" dirty="0">
                <a:latin typeface="Times New Roman" panose="02020603050405020304" pitchFamily="18" charset="0"/>
                <a:ea typeface="+mn-lt"/>
                <a:cs typeface="Times New Roman" panose="02020603050405020304" pitchFamily="18" charset="0"/>
              </a:rPr>
              <a:t>• Model Building: Built the model for the U-net, discriminator and tested various combi-</a:t>
            </a:r>
            <a:br>
              <a:rPr lang="en-US" sz="2000" dirty="0">
                <a:latin typeface="Times New Roman" panose="02020603050405020304" pitchFamily="18" charset="0"/>
                <a:ea typeface="+mn-lt"/>
                <a:cs typeface="Times New Roman" panose="02020603050405020304" pitchFamily="18" charset="0"/>
              </a:rPr>
            </a:br>
            <a:r>
              <a:rPr lang="en-US" sz="2000" dirty="0">
                <a:latin typeface="Times New Roman" panose="02020603050405020304" pitchFamily="18" charset="0"/>
                <a:ea typeface="+mn-lt"/>
                <a:cs typeface="Times New Roman" panose="02020603050405020304" pitchFamily="18" charset="0"/>
              </a:rPr>
              <a:t>nations of Pix2Pix.</a:t>
            </a:r>
          </a:p>
          <a:p>
            <a:pPr marL="0" indent="0">
              <a:buNone/>
            </a:pPr>
            <a:br>
              <a:rPr lang="en-US" sz="2000" dirty="0">
                <a:latin typeface="Times New Roman" panose="02020603050405020304" pitchFamily="18" charset="0"/>
                <a:ea typeface="+mn-lt"/>
                <a:cs typeface="Times New Roman" panose="02020603050405020304" pitchFamily="18" charset="0"/>
              </a:rPr>
            </a:br>
            <a:r>
              <a:rPr lang="en-US" sz="2000" dirty="0">
                <a:latin typeface="Times New Roman" panose="02020603050405020304" pitchFamily="18" charset="0"/>
                <a:ea typeface="+mn-lt"/>
                <a:cs typeface="Times New Roman" panose="02020603050405020304" pitchFamily="18" charset="0"/>
              </a:rPr>
              <a:t>• Model Analysis and Comparison: Set up baselines for comparing models and documented the code and setup.</a:t>
            </a:r>
          </a:p>
          <a:p>
            <a:pPr marL="0" indent="0">
              <a:buNone/>
            </a:pPr>
            <a:br>
              <a:rPr lang="en-US" sz="2000" dirty="0">
                <a:latin typeface="Times New Roman" panose="02020603050405020304" pitchFamily="18" charset="0"/>
                <a:ea typeface="+mn-lt"/>
                <a:cs typeface="Times New Roman" panose="02020603050405020304" pitchFamily="18" charset="0"/>
              </a:rPr>
            </a:br>
            <a:r>
              <a:rPr lang="en-US" sz="2000" dirty="0">
                <a:latin typeface="Times New Roman" panose="02020603050405020304" pitchFamily="18" charset="0"/>
                <a:ea typeface="+mn-lt"/>
                <a:cs typeface="Times New Roman" panose="02020603050405020304" pitchFamily="18" charset="0"/>
              </a:rPr>
              <a:t>• Dataset Analysis: Did a deep dive into dataset and analyzed various parameters.</a:t>
            </a:r>
            <a:br>
              <a:rPr lang="en-US" sz="2000" dirty="0">
                <a:ea typeface="+mn-lt"/>
                <a:cs typeface="+mn-lt"/>
              </a:rPr>
            </a:br>
            <a:br>
              <a:rPr lang="en-US" dirty="0"/>
            </a:br>
            <a:endParaRPr lang="en-US" dirty="0">
              <a:cs typeface="Calibri" panose="020F0502020204030204"/>
            </a:endParaRPr>
          </a:p>
        </p:txBody>
      </p:sp>
      <p:sp>
        <p:nvSpPr>
          <p:cNvPr id="4" name="Date Placeholder 3">
            <a:extLst>
              <a:ext uri="{FF2B5EF4-FFF2-40B4-BE49-F238E27FC236}">
                <a16:creationId xmlns:a16="http://schemas.microsoft.com/office/drawing/2014/main" id="{8E04B0D6-84B4-8C75-D09B-77FFE5428B98}"/>
              </a:ext>
            </a:extLst>
          </p:cNvPr>
          <p:cNvSpPr>
            <a:spLocks noGrp="1"/>
          </p:cNvSpPr>
          <p:nvPr>
            <p:ph type="dt" sz="half" idx="10"/>
          </p:nvPr>
        </p:nvSpPr>
        <p:spPr>
          <a:xfrm>
            <a:off x="643467" y="6356350"/>
            <a:ext cx="2884996" cy="365125"/>
          </a:xfrm>
        </p:spPr>
        <p:txBody>
          <a:bodyPr>
            <a:normAutofit/>
          </a:bodyPr>
          <a:lstStyle/>
          <a:p>
            <a:pPr>
              <a:spcAft>
                <a:spcPts val="600"/>
              </a:spcAft>
            </a:pPr>
            <a:r>
              <a:rPr lang="en-US"/>
              <a:t>6/14/2022</a:t>
            </a:r>
          </a:p>
        </p:txBody>
      </p:sp>
      <p:sp>
        <p:nvSpPr>
          <p:cNvPr id="5" name="Footer Placeholder 4">
            <a:extLst>
              <a:ext uri="{FF2B5EF4-FFF2-40B4-BE49-F238E27FC236}">
                <a16:creationId xmlns:a16="http://schemas.microsoft.com/office/drawing/2014/main" id="{3BC2F4CE-A551-0B83-7ABC-444971710DB2}"/>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Dept. of Mechatronics, MIT Manipal</a:t>
            </a:r>
          </a:p>
        </p:txBody>
      </p:sp>
      <p:sp>
        <p:nvSpPr>
          <p:cNvPr id="6" name="Slide Number Placeholder 5">
            <a:extLst>
              <a:ext uri="{FF2B5EF4-FFF2-40B4-BE49-F238E27FC236}">
                <a16:creationId xmlns:a16="http://schemas.microsoft.com/office/drawing/2014/main" id="{5C9E5775-F81A-3E95-88A4-CB688D0D0FF3}"/>
              </a:ext>
            </a:extLst>
          </p:cNvPr>
          <p:cNvSpPr>
            <a:spLocks noGrp="1"/>
          </p:cNvSpPr>
          <p:nvPr>
            <p:ph type="sldNum" sz="quarter" idx="12"/>
          </p:nvPr>
        </p:nvSpPr>
        <p:spPr>
          <a:xfrm>
            <a:off x="8805333" y="6356350"/>
            <a:ext cx="2743200" cy="365125"/>
          </a:xfrm>
        </p:spPr>
        <p:txBody>
          <a:bodyPr>
            <a:normAutofit/>
          </a:bodyPr>
          <a:lstStyle/>
          <a:p>
            <a:pPr>
              <a:spcAft>
                <a:spcPts val="600"/>
              </a:spcAft>
            </a:pPr>
            <a:fld id="{D0616022-2DF8-8644-8036-BD5A9B424EBB}" type="slidenum">
              <a:rPr lang="en-US" smtClean="0"/>
              <a:pPr>
                <a:spcAft>
                  <a:spcPts val="600"/>
                </a:spcAft>
              </a:pPr>
              <a:t>38</a:t>
            </a:fld>
            <a:endParaRPr lang="en-US"/>
          </a:p>
        </p:txBody>
      </p:sp>
      <p:sp>
        <p:nvSpPr>
          <p:cNvPr id="21" name="Isosceles Triangle 20">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22">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660D9957-AB1F-1331-A3A8-ACE3071946C6}"/>
              </a:ext>
            </a:extLst>
          </p:cNvPr>
          <p:cNvSpPr txBox="1"/>
          <p:nvPr/>
        </p:nvSpPr>
        <p:spPr>
          <a:xfrm>
            <a:off x="6717853" y="1392353"/>
            <a:ext cx="5417387" cy="4985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Times New Roman"/>
                <a:ea typeface="+mn-lt"/>
                <a:cs typeface="Times New Roman"/>
              </a:rPr>
              <a:t>                   Amulya Prashant </a:t>
            </a:r>
            <a:r>
              <a:rPr lang="en-US" sz="2000" b="1" dirty="0" err="1">
                <a:latin typeface="Times New Roman"/>
                <a:ea typeface="+mn-lt"/>
                <a:cs typeface="Times New Roman"/>
              </a:rPr>
              <a:t>Karkal</a:t>
            </a:r>
            <a:br>
              <a:rPr lang="en-US" sz="2000" dirty="0">
                <a:latin typeface="Times New Roman" panose="02020603050405020304" pitchFamily="18" charset="0"/>
                <a:ea typeface="+mn-lt"/>
                <a:cs typeface="Times New Roman" panose="02020603050405020304" pitchFamily="18" charset="0"/>
              </a:rPr>
            </a:br>
            <a:br>
              <a:rPr lang="en-US" sz="2000" dirty="0">
                <a:latin typeface="Times New Roman" panose="02020603050405020304" pitchFamily="18" charset="0"/>
                <a:ea typeface="+mn-lt"/>
                <a:cs typeface="Times New Roman" panose="02020603050405020304" pitchFamily="18" charset="0"/>
              </a:rPr>
            </a:br>
            <a:r>
              <a:rPr lang="en-US" sz="2000" dirty="0">
                <a:latin typeface="Times New Roman"/>
                <a:ea typeface="+mn-lt"/>
                <a:cs typeface="Times New Roman"/>
              </a:rPr>
              <a:t>• Existing Solutions Review: Studied previously published reports on flare removal, dehazing, denoising, and deraining.</a:t>
            </a:r>
          </a:p>
          <a:p>
            <a:br>
              <a:rPr lang="en-US" sz="2000" dirty="0">
                <a:latin typeface="Times New Roman" panose="02020603050405020304" pitchFamily="18" charset="0"/>
                <a:ea typeface="+mn-lt"/>
                <a:cs typeface="Times New Roman" panose="02020603050405020304" pitchFamily="18" charset="0"/>
              </a:rPr>
            </a:br>
            <a:r>
              <a:rPr lang="en-US" sz="2000" dirty="0">
                <a:latin typeface="Times New Roman" panose="02020603050405020304" pitchFamily="18" charset="0"/>
                <a:ea typeface="+mn-lt"/>
                <a:cs typeface="Times New Roman" panose="02020603050405020304" pitchFamily="18" charset="0"/>
              </a:rPr>
              <a:t>• Testing: Ran multiple flare removal architectures on the synthetic dataset that was</a:t>
            </a:r>
            <a:br>
              <a:rPr lang="en-US" sz="2000" dirty="0">
                <a:latin typeface="Times New Roman" panose="02020603050405020304" pitchFamily="18" charset="0"/>
                <a:ea typeface="+mn-lt"/>
                <a:cs typeface="Times New Roman" panose="02020603050405020304" pitchFamily="18" charset="0"/>
              </a:rPr>
            </a:br>
            <a:r>
              <a:rPr lang="en-US" sz="2000" dirty="0">
                <a:latin typeface="Times New Roman" panose="02020603050405020304" pitchFamily="18" charset="0"/>
                <a:ea typeface="+mn-lt"/>
                <a:cs typeface="Times New Roman" panose="02020603050405020304" pitchFamily="18" charset="0"/>
              </a:rPr>
              <a:t>made.</a:t>
            </a:r>
          </a:p>
          <a:p>
            <a:br>
              <a:rPr lang="en-US" sz="2000" dirty="0">
                <a:latin typeface="Times New Roman" panose="02020603050405020304" pitchFamily="18" charset="0"/>
                <a:ea typeface="+mn-lt"/>
                <a:cs typeface="Times New Roman" panose="02020603050405020304" pitchFamily="18" charset="0"/>
              </a:rPr>
            </a:br>
            <a:r>
              <a:rPr lang="en-US" sz="2000" dirty="0">
                <a:latin typeface="Times New Roman" panose="02020603050405020304" pitchFamily="18" charset="0"/>
                <a:ea typeface="+mn-lt"/>
                <a:cs typeface="Times New Roman" panose="02020603050405020304" pitchFamily="18" charset="0"/>
              </a:rPr>
              <a:t>• Comparison: Ran multiple dehazing, denoising, and deraining architectures on a reduced</a:t>
            </a:r>
            <a:br>
              <a:rPr lang="en-US" sz="2000" dirty="0">
                <a:latin typeface="Times New Roman" panose="02020603050405020304" pitchFamily="18" charset="0"/>
                <a:ea typeface="+mn-lt"/>
                <a:cs typeface="Times New Roman" panose="02020603050405020304" pitchFamily="18" charset="0"/>
              </a:rPr>
            </a:br>
            <a:r>
              <a:rPr lang="en-US" sz="2000" dirty="0">
                <a:latin typeface="Times New Roman" panose="02020603050405020304" pitchFamily="18" charset="0"/>
                <a:ea typeface="+mn-lt"/>
                <a:cs typeface="Times New Roman" panose="02020603050405020304" pitchFamily="18" charset="0"/>
              </a:rPr>
              <a:t>dataset to form comparisons with the dataset we created.</a:t>
            </a:r>
            <a:br>
              <a:rPr lang="en-US" dirty="0">
                <a:latin typeface="Times New Roman" panose="02020603050405020304" pitchFamily="18" charset="0"/>
                <a:ea typeface="+mn-lt"/>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660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38F3FB-C8DA-1FDC-B1A5-4FC37639F5F4}"/>
              </a:ext>
            </a:extLst>
          </p:cNvPr>
          <p:cNvSpPr>
            <a:spLocks noGrp="1"/>
          </p:cNvSpPr>
          <p:nvPr>
            <p:ph type="title"/>
          </p:nvPr>
        </p:nvSpPr>
        <p:spPr>
          <a:xfrm>
            <a:off x="4105067" y="288856"/>
            <a:ext cx="3976438" cy="663228"/>
          </a:xfrm>
        </p:spPr>
        <p:txBody>
          <a:bodyPr anchor="t">
            <a:normAutofit fontScale="90000"/>
          </a:bodyPr>
          <a:lstStyle/>
          <a:p>
            <a:r>
              <a:rPr lang="en-US" sz="3600" u="sng" dirty="0">
                <a:latin typeface="Times New Roman"/>
                <a:cs typeface="Calibri Light"/>
              </a:rPr>
              <a:t>PROJECT TIMELINE</a:t>
            </a:r>
            <a:endParaRPr lang="en-US" sz="3600" u="sng" dirty="0">
              <a:latin typeface="Times New Roman"/>
              <a:cs typeface="Times New Roman"/>
            </a:endParaRPr>
          </a:p>
        </p:txBody>
      </p:sp>
      <p:sp>
        <p:nvSpPr>
          <p:cNvPr id="13" name="Rectangle 12">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Date Placeholder 3">
            <a:extLst>
              <a:ext uri="{FF2B5EF4-FFF2-40B4-BE49-F238E27FC236}">
                <a16:creationId xmlns:a16="http://schemas.microsoft.com/office/drawing/2014/main" id="{C608F5E1-5B6E-EEA6-A32F-F1B59E84E932}"/>
              </a:ext>
            </a:extLst>
          </p:cNvPr>
          <p:cNvSpPr>
            <a:spLocks noGrp="1"/>
          </p:cNvSpPr>
          <p:nvPr>
            <p:ph type="dt" sz="half" idx="10"/>
          </p:nvPr>
        </p:nvSpPr>
        <p:spPr>
          <a:xfrm>
            <a:off x="643467" y="6356350"/>
            <a:ext cx="2884996" cy="365125"/>
          </a:xfrm>
        </p:spPr>
        <p:txBody>
          <a:bodyPr>
            <a:normAutofit/>
          </a:bodyPr>
          <a:lstStyle/>
          <a:p>
            <a:pPr>
              <a:spcAft>
                <a:spcPts val="600"/>
              </a:spcAft>
            </a:pPr>
            <a:r>
              <a:rPr lang="en-US"/>
              <a:t>6/14/2022</a:t>
            </a:r>
          </a:p>
        </p:txBody>
      </p:sp>
      <p:sp>
        <p:nvSpPr>
          <p:cNvPr id="5" name="Footer Placeholder 4">
            <a:extLst>
              <a:ext uri="{FF2B5EF4-FFF2-40B4-BE49-F238E27FC236}">
                <a16:creationId xmlns:a16="http://schemas.microsoft.com/office/drawing/2014/main" id="{A1A99AA4-D184-A2CE-E6C5-98567DEF0225}"/>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Dept. of Mechatronics, MIT Manipal</a:t>
            </a:r>
          </a:p>
        </p:txBody>
      </p:sp>
      <p:sp>
        <p:nvSpPr>
          <p:cNvPr id="6" name="Slide Number Placeholder 5">
            <a:extLst>
              <a:ext uri="{FF2B5EF4-FFF2-40B4-BE49-F238E27FC236}">
                <a16:creationId xmlns:a16="http://schemas.microsoft.com/office/drawing/2014/main" id="{949C20E4-A692-B235-CA9E-A836723ABF6E}"/>
              </a:ext>
            </a:extLst>
          </p:cNvPr>
          <p:cNvSpPr>
            <a:spLocks noGrp="1"/>
          </p:cNvSpPr>
          <p:nvPr>
            <p:ph type="sldNum" sz="quarter" idx="12"/>
          </p:nvPr>
        </p:nvSpPr>
        <p:spPr>
          <a:xfrm>
            <a:off x="8805333" y="6356350"/>
            <a:ext cx="2743200" cy="365125"/>
          </a:xfrm>
        </p:spPr>
        <p:txBody>
          <a:bodyPr>
            <a:normAutofit/>
          </a:bodyPr>
          <a:lstStyle/>
          <a:p>
            <a:pPr>
              <a:spcAft>
                <a:spcPts val="600"/>
              </a:spcAft>
            </a:pPr>
            <a:fld id="{D0616022-2DF8-8644-8036-BD5A9B424EBB}" type="slidenum">
              <a:rPr lang="en-US" dirty="0" smtClean="0"/>
              <a:pPr>
                <a:spcAft>
                  <a:spcPts val="600"/>
                </a:spcAft>
              </a:pPr>
              <a:t>39</a:t>
            </a:fld>
            <a:endParaRPr lang="en-US"/>
          </a:p>
        </p:txBody>
      </p:sp>
      <p:sp>
        <p:nvSpPr>
          <p:cNvPr id="21" name="Isosceles Triangle 20">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Isosceles Triangle 22">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7" name="Table 7">
            <a:extLst>
              <a:ext uri="{FF2B5EF4-FFF2-40B4-BE49-F238E27FC236}">
                <a16:creationId xmlns:a16="http://schemas.microsoft.com/office/drawing/2014/main" id="{A6975C14-9EF7-7DF8-64C1-892481D8C8B3}"/>
              </a:ext>
            </a:extLst>
          </p:cNvPr>
          <p:cNvGraphicFramePr>
            <a:graphicFrameLocks noGrp="1"/>
          </p:cNvGraphicFramePr>
          <p:nvPr>
            <p:extLst>
              <p:ext uri="{D42A27DB-BD31-4B8C-83A1-F6EECF244321}">
                <p14:modId xmlns:p14="http://schemas.microsoft.com/office/powerpoint/2010/main" val="2560079782"/>
              </p:ext>
            </p:extLst>
          </p:nvPr>
        </p:nvGraphicFramePr>
        <p:xfrm>
          <a:off x="1358810" y="1902336"/>
          <a:ext cx="4535795" cy="2716769"/>
        </p:xfrm>
        <a:graphic>
          <a:graphicData uri="http://schemas.openxmlformats.org/drawingml/2006/table">
            <a:tbl>
              <a:tblPr firstRow="1" bandRow="1">
                <a:tableStyleId>{5C22544A-7EE6-4342-B048-85BDC9FD1C3A}</a:tableStyleId>
              </a:tblPr>
              <a:tblGrid>
                <a:gridCol w="4535795">
                  <a:extLst>
                    <a:ext uri="{9D8B030D-6E8A-4147-A177-3AD203B41FA5}">
                      <a16:colId xmlns:a16="http://schemas.microsoft.com/office/drawing/2014/main" val="2971541825"/>
                    </a:ext>
                  </a:extLst>
                </a:gridCol>
              </a:tblGrid>
              <a:tr h="522209">
                <a:tc>
                  <a:txBody>
                    <a:bodyPr/>
                    <a:lstStyle/>
                    <a:p>
                      <a:pPr lvl="0">
                        <a:buNone/>
                      </a:pPr>
                      <a:r>
                        <a:rPr lang="en-US">
                          <a:latin typeface="Times New Roman"/>
                          <a:cs typeface="Times New Roman"/>
                        </a:rPr>
                        <a:t>2 Months - (February - March)</a:t>
                      </a:r>
                      <a:endParaRPr lang="en-US" dirty="0">
                        <a:latin typeface="Times New Roman"/>
                        <a:cs typeface="Times New Roman"/>
                      </a:endParaRPr>
                    </a:p>
                  </a:txBody>
                  <a:tcPr/>
                </a:tc>
                <a:extLst>
                  <a:ext uri="{0D108BD9-81ED-4DB2-BD59-A6C34878D82A}">
                    <a16:rowId xmlns:a16="http://schemas.microsoft.com/office/drawing/2014/main" val="107525110"/>
                  </a:ext>
                </a:extLst>
              </a:tr>
              <a:tr h="2000920">
                <a:tc>
                  <a:txBody>
                    <a:bodyPr/>
                    <a:lstStyle/>
                    <a:p>
                      <a:pPr marL="285750" lvl="0" indent="-285750">
                        <a:buFont typeface="Arial" panose="020B0604020202020204" pitchFamily="34" charset="0"/>
                        <a:buChar char="•"/>
                      </a:pPr>
                      <a:r>
                        <a:rPr lang="en-US" sz="2400">
                          <a:latin typeface="Times New Roman"/>
                          <a:cs typeface="Times New Roman"/>
                        </a:rPr>
                        <a:t>Reading up on existing literature</a:t>
                      </a:r>
                    </a:p>
                    <a:p>
                      <a:pPr marL="285750" lvl="0" indent="-285750">
                        <a:buFont typeface="Arial" panose="020B0604020202020204" pitchFamily="34" charset="0"/>
                        <a:buChar char="•"/>
                      </a:pPr>
                      <a:r>
                        <a:rPr lang="en-US" sz="2400" b="0" i="0" u="none" strike="noStrike" noProof="0">
                          <a:latin typeface="Times New Roman"/>
                        </a:rPr>
                        <a:t>Building a synthetic dataset</a:t>
                      </a:r>
                    </a:p>
                    <a:p>
                      <a:pPr marL="285750" lvl="0" indent="-285750">
                        <a:buFont typeface="Arial" panose="020B0604020202020204" pitchFamily="34" charset="0"/>
                        <a:buChar char="•"/>
                      </a:pPr>
                      <a:r>
                        <a:rPr lang="en-US" sz="2400" b="0" i="0" u="none" strike="noStrike" noProof="0">
                          <a:latin typeface="Times New Roman"/>
                        </a:rPr>
                        <a:t>Algorithm Design</a:t>
                      </a:r>
                    </a:p>
                    <a:p>
                      <a:pPr marL="285750" lvl="0" indent="-285750">
                        <a:buFont typeface="Arial" panose="020B0604020202020204" pitchFamily="34" charset="0"/>
                        <a:buChar char="•"/>
                      </a:pPr>
                      <a:r>
                        <a:rPr lang="en-US" sz="2400" b="0" i="0" u="none" strike="noStrike" noProof="0">
                          <a:latin typeface="Times New Roman"/>
                        </a:rPr>
                        <a:t>Loss function and Feature Extractor</a:t>
                      </a:r>
                    </a:p>
                    <a:p>
                      <a:pPr marL="0" lvl="0" indent="0">
                        <a:buFont typeface="Arial" panose="020B0604020202020204" pitchFamily="34" charset="0"/>
                        <a:buNone/>
                      </a:pPr>
                      <a:endParaRPr lang="en-US" dirty="0">
                        <a:latin typeface="Times New Roman"/>
                        <a:cs typeface="Times New Roman"/>
                      </a:endParaRPr>
                    </a:p>
                  </a:txBody>
                  <a:tcPr/>
                </a:tc>
                <a:extLst>
                  <a:ext uri="{0D108BD9-81ED-4DB2-BD59-A6C34878D82A}">
                    <a16:rowId xmlns:a16="http://schemas.microsoft.com/office/drawing/2014/main" val="2615922885"/>
                  </a:ext>
                </a:extLst>
              </a:tr>
            </a:tbl>
          </a:graphicData>
        </a:graphic>
      </p:graphicFrame>
      <p:graphicFrame>
        <p:nvGraphicFramePr>
          <p:cNvPr id="8" name="Table 7">
            <a:extLst>
              <a:ext uri="{FF2B5EF4-FFF2-40B4-BE49-F238E27FC236}">
                <a16:creationId xmlns:a16="http://schemas.microsoft.com/office/drawing/2014/main" id="{922B51C3-8C74-8641-4CA6-B514AB4651B2}"/>
              </a:ext>
            </a:extLst>
          </p:cNvPr>
          <p:cNvGraphicFramePr>
            <a:graphicFrameLocks noGrp="1"/>
          </p:cNvGraphicFramePr>
          <p:nvPr>
            <p:extLst>
              <p:ext uri="{D42A27DB-BD31-4B8C-83A1-F6EECF244321}">
                <p14:modId xmlns:p14="http://schemas.microsoft.com/office/powerpoint/2010/main" val="48171551"/>
              </p:ext>
            </p:extLst>
          </p:nvPr>
        </p:nvGraphicFramePr>
        <p:xfrm>
          <a:off x="6267181" y="1926284"/>
          <a:ext cx="4653028" cy="2622028"/>
        </p:xfrm>
        <a:graphic>
          <a:graphicData uri="http://schemas.openxmlformats.org/drawingml/2006/table">
            <a:tbl>
              <a:tblPr firstRow="1" bandRow="1">
                <a:tableStyleId>{5C22544A-7EE6-4342-B048-85BDC9FD1C3A}</a:tableStyleId>
              </a:tblPr>
              <a:tblGrid>
                <a:gridCol w="4653028">
                  <a:extLst>
                    <a:ext uri="{9D8B030D-6E8A-4147-A177-3AD203B41FA5}">
                      <a16:colId xmlns:a16="http://schemas.microsoft.com/office/drawing/2014/main" val="2971541825"/>
                    </a:ext>
                  </a:extLst>
                </a:gridCol>
              </a:tblGrid>
              <a:tr h="480896">
                <a:tc>
                  <a:txBody>
                    <a:bodyPr/>
                    <a:lstStyle/>
                    <a:p>
                      <a:r>
                        <a:rPr lang="en-US" sz="1800">
                          <a:latin typeface="Times New Roman"/>
                          <a:cs typeface="Times New Roman"/>
                        </a:rPr>
                        <a:t>2 Months (April - May)</a:t>
                      </a:r>
                      <a:endParaRPr lang="en-US" sz="1800" dirty="0">
                        <a:latin typeface="Times New Roman"/>
                        <a:cs typeface="Times New Roman"/>
                      </a:endParaRPr>
                    </a:p>
                  </a:txBody>
                  <a:tcPr/>
                </a:tc>
                <a:extLst>
                  <a:ext uri="{0D108BD9-81ED-4DB2-BD59-A6C34878D82A}">
                    <a16:rowId xmlns:a16="http://schemas.microsoft.com/office/drawing/2014/main" val="107525110"/>
                  </a:ext>
                </a:extLst>
              </a:tr>
              <a:tr h="2141132">
                <a:tc>
                  <a:txBody>
                    <a:bodyPr/>
                    <a:lstStyle/>
                    <a:p>
                      <a:pPr marL="285750" indent="-285750">
                        <a:buFont typeface="Arial" panose="020B0604020202020204" pitchFamily="34" charset="0"/>
                        <a:buChar char="•"/>
                      </a:pPr>
                      <a:r>
                        <a:rPr lang="en-US" sz="2400">
                          <a:latin typeface="Times New Roman"/>
                          <a:cs typeface="Times New Roman"/>
                        </a:rPr>
                        <a:t>Algorithm Testing</a:t>
                      </a:r>
                    </a:p>
                    <a:p>
                      <a:pPr marL="285750" lvl="0" indent="-285750">
                        <a:buFont typeface="Arial" panose="020B0604020202020204" pitchFamily="34" charset="0"/>
                        <a:buChar char="•"/>
                      </a:pPr>
                      <a:r>
                        <a:rPr lang="en-US" sz="2400" b="0" i="0" u="none" strike="noStrike" noProof="0">
                          <a:latin typeface="Times New Roman"/>
                        </a:rPr>
                        <a:t>Model Comparison</a:t>
                      </a:r>
                    </a:p>
                    <a:p>
                      <a:pPr marL="285750" lvl="0" indent="-285750">
                        <a:buFont typeface="Arial" panose="020B0604020202020204" pitchFamily="34" charset="0"/>
                        <a:buChar char="•"/>
                      </a:pPr>
                      <a:r>
                        <a:rPr lang="en-US" sz="2400" b="0" i="0" u="none" strike="noStrike" noProof="0">
                          <a:latin typeface="Times New Roman"/>
                        </a:rPr>
                        <a:t>Metric Comparison</a:t>
                      </a:r>
                    </a:p>
                    <a:p>
                      <a:pPr marL="285750" lvl="0" indent="-285750">
                        <a:buFont typeface="Arial" panose="020B0604020202020204" pitchFamily="34" charset="0"/>
                        <a:buChar char="•"/>
                      </a:pPr>
                      <a:r>
                        <a:rPr lang="en-US" sz="2400" b="0" i="0" u="none" strike="noStrike" noProof="0">
                          <a:latin typeface="Times New Roman"/>
                        </a:rPr>
                        <a:t>Report Writing</a:t>
                      </a:r>
                      <a:endParaRPr lang="en-US" sz="2400" b="0" i="0" u="none" strike="noStrike" noProof="0" dirty="0">
                        <a:latin typeface="Times New Roman"/>
                      </a:endParaRPr>
                    </a:p>
                  </a:txBody>
                  <a:tcPr/>
                </a:tc>
                <a:extLst>
                  <a:ext uri="{0D108BD9-81ED-4DB2-BD59-A6C34878D82A}">
                    <a16:rowId xmlns:a16="http://schemas.microsoft.com/office/drawing/2014/main" val="2615922885"/>
                  </a:ext>
                </a:extLst>
              </a:tr>
            </a:tbl>
          </a:graphicData>
        </a:graphic>
      </p:graphicFrame>
    </p:spTree>
    <p:extLst>
      <p:ext uri="{BB962C8B-B14F-4D97-AF65-F5344CB8AC3E}">
        <p14:creationId xmlns:p14="http://schemas.microsoft.com/office/powerpoint/2010/main" val="191300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28C768D5-2CC7-30EA-633F-B38626138BB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u="sng">
                <a:latin typeface="Times New Roman" panose="02020603050405020304" pitchFamily="18" charset="0"/>
                <a:cs typeface="Times New Roman" panose="02020603050405020304" pitchFamily="18" charset="0"/>
              </a:rPr>
              <a:t>DIFFERENT TYPES OF IMAGE DISTORTION</a:t>
            </a:r>
          </a:p>
        </p:txBody>
      </p:sp>
      <p:pic>
        <p:nvPicPr>
          <p:cNvPr id="11" name="Content Placeholder 4" descr="A truck driving down a road&#10;&#10;Description automatically generated with low confidence">
            <a:extLst>
              <a:ext uri="{FF2B5EF4-FFF2-40B4-BE49-F238E27FC236}">
                <a16:creationId xmlns:a16="http://schemas.microsoft.com/office/drawing/2014/main" id="{42F0DBC5-137A-8839-FABC-2CDC5DB1ABEF}"/>
              </a:ext>
            </a:extLst>
          </p:cNvPr>
          <p:cNvPicPr>
            <a:picLocks noChangeAspect="1"/>
          </p:cNvPicPr>
          <p:nvPr/>
        </p:nvPicPr>
        <p:blipFill rotWithShape="1">
          <a:blip r:embed="rId2"/>
          <a:srcRect l="20824" r="-5" b="-5"/>
          <a:stretch/>
        </p:blipFill>
        <p:spPr>
          <a:xfrm>
            <a:off x="983209" y="1704224"/>
            <a:ext cx="2416612" cy="2243330"/>
          </a:xfrm>
          <a:prstGeom prst="rect">
            <a:avLst/>
          </a:prstGeom>
        </p:spPr>
      </p:pic>
      <p:pic>
        <p:nvPicPr>
          <p:cNvPr id="13" name="Picture 12" descr="A picture containing text, outdoor, dog, mammal&#10;&#10;Description automatically generated">
            <a:extLst>
              <a:ext uri="{FF2B5EF4-FFF2-40B4-BE49-F238E27FC236}">
                <a16:creationId xmlns:a16="http://schemas.microsoft.com/office/drawing/2014/main" id="{A857A13C-B11C-1F36-F30F-2C1891AE8D5A}"/>
              </a:ext>
            </a:extLst>
          </p:cNvPr>
          <p:cNvPicPr>
            <a:picLocks noChangeAspect="1"/>
          </p:cNvPicPr>
          <p:nvPr/>
        </p:nvPicPr>
        <p:blipFill rotWithShape="1">
          <a:blip r:embed="rId3"/>
          <a:srcRect l="12784" r="16646" b="-1"/>
          <a:stretch/>
        </p:blipFill>
        <p:spPr>
          <a:xfrm>
            <a:off x="3766285" y="1712003"/>
            <a:ext cx="2416612" cy="2234452"/>
          </a:xfrm>
          <a:prstGeom prst="rect">
            <a:avLst/>
          </a:prstGeom>
        </p:spPr>
      </p:pic>
      <p:pic>
        <p:nvPicPr>
          <p:cNvPr id="15" name="Picture 14" descr="A picture containing text, tree, grass, green&#10;&#10;Description automatically generated">
            <a:extLst>
              <a:ext uri="{FF2B5EF4-FFF2-40B4-BE49-F238E27FC236}">
                <a16:creationId xmlns:a16="http://schemas.microsoft.com/office/drawing/2014/main" id="{2D2A8170-A663-FD31-7B9F-0882CC070353}"/>
              </a:ext>
            </a:extLst>
          </p:cNvPr>
          <p:cNvPicPr>
            <a:picLocks noChangeAspect="1"/>
          </p:cNvPicPr>
          <p:nvPr/>
        </p:nvPicPr>
        <p:blipFill rotWithShape="1">
          <a:blip r:embed="rId4"/>
          <a:srcRect l="7832" r="25923" b="-2"/>
          <a:stretch/>
        </p:blipFill>
        <p:spPr>
          <a:xfrm>
            <a:off x="6553881" y="1686070"/>
            <a:ext cx="2416612" cy="2234452"/>
          </a:xfrm>
          <a:prstGeom prst="rect">
            <a:avLst/>
          </a:prstGeom>
        </p:spPr>
      </p:pic>
      <p:pic>
        <p:nvPicPr>
          <p:cNvPr id="17" name="Picture 16" descr="A picture containing text, sky, outdoor, way&#10;&#10;Description automatically generated">
            <a:extLst>
              <a:ext uri="{FF2B5EF4-FFF2-40B4-BE49-F238E27FC236}">
                <a16:creationId xmlns:a16="http://schemas.microsoft.com/office/drawing/2014/main" id="{51DD1347-75F3-A39F-D522-7E3A489FB598}"/>
              </a:ext>
            </a:extLst>
          </p:cNvPr>
          <p:cNvPicPr>
            <a:picLocks noChangeAspect="1"/>
          </p:cNvPicPr>
          <p:nvPr/>
        </p:nvPicPr>
        <p:blipFill rotWithShape="1">
          <a:blip r:embed="rId5"/>
          <a:srcRect l="8698" r="22081" b="-4"/>
          <a:stretch/>
        </p:blipFill>
        <p:spPr>
          <a:xfrm>
            <a:off x="9280681" y="1686070"/>
            <a:ext cx="2416612" cy="2234452"/>
          </a:xfrm>
          <a:prstGeom prst="rect">
            <a:avLst/>
          </a:prstGeom>
        </p:spPr>
      </p:pic>
      <p:sp>
        <p:nvSpPr>
          <p:cNvPr id="18" name="TextBox 17">
            <a:extLst>
              <a:ext uri="{FF2B5EF4-FFF2-40B4-BE49-F238E27FC236}">
                <a16:creationId xmlns:a16="http://schemas.microsoft.com/office/drawing/2014/main" id="{DC213A3C-6896-5724-6706-819699A599AE}"/>
              </a:ext>
            </a:extLst>
          </p:cNvPr>
          <p:cNvSpPr txBox="1"/>
          <p:nvPr/>
        </p:nvSpPr>
        <p:spPr>
          <a:xfrm>
            <a:off x="983209" y="4149716"/>
            <a:ext cx="2416612" cy="923330"/>
          </a:xfrm>
          <a:prstGeom prst="rect">
            <a:avLst/>
          </a:prstGeom>
          <a:noFill/>
        </p:spPr>
        <p:txBody>
          <a:bodyPr wrap="square" rtlCol="0">
            <a:spAutoFit/>
          </a:bodyPr>
          <a:lstStyle/>
          <a:p>
            <a:pPr algn="ctr"/>
            <a:r>
              <a:rPr lang="en-IN">
                <a:latin typeface="Times New Roman" panose="02020603050405020304" pitchFamily="18" charset="0"/>
                <a:cs typeface="Times New Roman" panose="02020603050405020304" pitchFamily="18" charset="0"/>
              </a:rPr>
              <a:t>Fig 1. Hazy image captured due to foggy weather </a:t>
            </a:r>
            <a:endParaRPr lang="en-US">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F2FEBEDD-E9E9-C559-3190-00CC797FF903}"/>
              </a:ext>
            </a:extLst>
          </p:cNvPr>
          <p:cNvSpPr txBox="1"/>
          <p:nvPr/>
        </p:nvSpPr>
        <p:spPr>
          <a:xfrm>
            <a:off x="6505923" y="4149095"/>
            <a:ext cx="2416612" cy="646331"/>
          </a:xfrm>
          <a:prstGeom prst="rect">
            <a:avLst/>
          </a:prstGeom>
          <a:noFill/>
        </p:spPr>
        <p:txBody>
          <a:bodyPr wrap="square" rtlCol="0">
            <a:spAutoFit/>
          </a:bodyPr>
          <a:lstStyle/>
          <a:p>
            <a:pPr algn="ctr"/>
            <a:r>
              <a:rPr lang="en-IN">
                <a:latin typeface="Times New Roman" panose="02020603050405020304" pitchFamily="18" charset="0"/>
                <a:cs typeface="Times New Roman" panose="02020603050405020304" pitchFamily="18" charset="0"/>
              </a:rPr>
              <a:t>Fig 3. The image was taken in the rain</a:t>
            </a:r>
            <a:r>
              <a:rPr lang="en-IN">
                <a:effectLst/>
                <a:latin typeface="Times New Roman" panose="02020603050405020304" pitchFamily="18" charset="0"/>
                <a:cs typeface="Times New Roman" panose="02020603050405020304" pitchFamily="18" charset="0"/>
              </a:rPr>
              <a:t> </a:t>
            </a:r>
            <a:endParaRPr lang="en-US">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80F4D1AB-84E8-9006-A669-F0027DE55557}"/>
              </a:ext>
            </a:extLst>
          </p:cNvPr>
          <p:cNvSpPr txBox="1"/>
          <p:nvPr/>
        </p:nvSpPr>
        <p:spPr>
          <a:xfrm>
            <a:off x="9280681" y="4149095"/>
            <a:ext cx="2416612" cy="646331"/>
          </a:xfrm>
          <a:prstGeom prst="rect">
            <a:avLst/>
          </a:prstGeom>
          <a:noFill/>
        </p:spPr>
        <p:txBody>
          <a:bodyPr wrap="square" rtlCol="0">
            <a:spAutoFit/>
          </a:bodyPr>
          <a:lstStyle/>
          <a:p>
            <a:pPr algn="ctr"/>
            <a:r>
              <a:rPr lang="en-IN">
                <a:latin typeface="Times New Roman" panose="02020603050405020304" pitchFamily="18" charset="0"/>
                <a:cs typeface="Times New Roman" panose="02020603050405020304" pitchFamily="18" charset="0"/>
              </a:rPr>
              <a:t>Fig 4.  Image with a sun flare</a:t>
            </a:r>
            <a:r>
              <a:rPr lang="en-IN">
                <a:effectLst/>
                <a:latin typeface="Times New Roman" panose="02020603050405020304" pitchFamily="18" charset="0"/>
                <a:cs typeface="Times New Roman" panose="02020603050405020304" pitchFamily="18" charset="0"/>
              </a:rPr>
              <a:t> </a:t>
            </a:r>
            <a:endParaRPr lang="en-US">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7562DF91-C631-DF35-8D16-BD0A2771362D}"/>
              </a:ext>
            </a:extLst>
          </p:cNvPr>
          <p:cNvSpPr txBox="1"/>
          <p:nvPr/>
        </p:nvSpPr>
        <p:spPr>
          <a:xfrm>
            <a:off x="3678609" y="4149716"/>
            <a:ext cx="2416612" cy="646331"/>
          </a:xfrm>
          <a:prstGeom prst="rect">
            <a:avLst/>
          </a:prstGeom>
          <a:noFill/>
        </p:spPr>
        <p:txBody>
          <a:bodyPr wrap="square" rtlCol="0">
            <a:spAutoFit/>
          </a:bodyPr>
          <a:lstStyle/>
          <a:p>
            <a:pPr algn="ctr"/>
            <a:r>
              <a:rPr lang="en-IN">
                <a:latin typeface="Times New Roman" panose="02020603050405020304" pitchFamily="18" charset="0"/>
                <a:cs typeface="Times New Roman" panose="02020603050405020304" pitchFamily="18" charset="0"/>
              </a:rPr>
              <a:t>Fig 2. An image with white noise </a:t>
            </a:r>
          </a:p>
        </p:txBody>
      </p:sp>
      <p:sp>
        <p:nvSpPr>
          <p:cNvPr id="2" name="Date Placeholder 1">
            <a:extLst>
              <a:ext uri="{FF2B5EF4-FFF2-40B4-BE49-F238E27FC236}">
                <a16:creationId xmlns:a16="http://schemas.microsoft.com/office/drawing/2014/main" id="{71CB5EA1-D591-43BC-A31C-1885DC4814E8}"/>
              </a:ext>
            </a:extLst>
          </p:cNvPr>
          <p:cNvSpPr>
            <a:spLocks noGrp="1"/>
          </p:cNvSpPr>
          <p:nvPr>
            <p:ph type="dt" sz="half" idx="10"/>
          </p:nvPr>
        </p:nvSpPr>
        <p:spPr/>
        <p:txBody>
          <a:bodyPr/>
          <a:lstStyle/>
          <a:p>
            <a:r>
              <a:rPr lang="en-US"/>
              <a:t>6/14/2022</a:t>
            </a:r>
          </a:p>
        </p:txBody>
      </p:sp>
      <p:sp>
        <p:nvSpPr>
          <p:cNvPr id="3" name="Footer Placeholder 2">
            <a:extLst>
              <a:ext uri="{FF2B5EF4-FFF2-40B4-BE49-F238E27FC236}">
                <a16:creationId xmlns:a16="http://schemas.microsoft.com/office/drawing/2014/main" id="{80C0E41E-7940-42F8-8CA0-9201ADDB211B}"/>
              </a:ext>
            </a:extLst>
          </p:cNvPr>
          <p:cNvSpPr>
            <a:spLocks noGrp="1"/>
          </p:cNvSpPr>
          <p:nvPr>
            <p:ph type="ftr" sz="quarter" idx="11"/>
          </p:nvPr>
        </p:nvSpPr>
        <p:spPr/>
        <p:txBody>
          <a:bodyPr/>
          <a:lstStyle/>
          <a:p>
            <a:r>
              <a:rPr lang="en-US"/>
              <a:t>Dept. of Mechatronics, MIT Manipal</a:t>
            </a:r>
          </a:p>
        </p:txBody>
      </p:sp>
      <p:sp>
        <p:nvSpPr>
          <p:cNvPr id="4" name="Slide Number Placeholder 3">
            <a:extLst>
              <a:ext uri="{FF2B5EF4-FFF2-40B4-BE49-F238E27FC236}">
                <a16:creationId xmlns:a16="http://schemas.microsoft.com/office/drawing/2014/main" id="{3ECB0235-9486-4ED1-9DEF-2F5B1E214AAC}"/>
              </a:ext>
            </a:extLst>
          </p:cNvPr>
          <p:cNvSpPr>
            <a:spLocks noGrp="1"/>
          </p:cNvSpPr>
          <p:nvPr>
            <p:ph type="sldNum" sz="quarter" idx="12"/>
          </p:nvPr>
        </p:nvSpPr>
        <p:spPr/>
        <p:txBody>
          <a:bodyPr/>
          <a:lstStyle/>
          <a:p>
            <a:fld id="{D0616022-2DF8-8644-8036-BD5A9B424EBB}" type="slidenum">
              <a:rPr lang="en-US" smtClean="0"/>
              <a:t>4</a:t>
            </a:fld>
            <a:endParaRPr lang="en-US"/>
          </a:p>
        </p:txBody>
      </p:sp>
    </p:spTree>
    <p:extLst>
      <p:ext uri="{BB962C8B-B14F-4D97-AF65-F5344CB8AC3E}">
        <p14:creationId xmlns:p14="http://schemas.microsoft.com/office/powerpoint/2010/main" val="364782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9E3444-8D4B-8B97-E6CD-9F49784E824A}"/>
              </a:ext>
            </a:extLst>
          </p:cNvPr>
          <p:cNvSpPr>
            <a:spLocks noGrp="1"/>
          </p:cNvSpPr>
          <p:nvPr>
            <p:ph type="title"/>
          </p:nvPr>
        </p:nvSpPr>
        <p:spPr>
          <a:xfrm>
            <a:off x="804672" y="4267832"/>
            <a:ext cx="4805996" cy="1297115"/>
          </a:xfrm>
        </p:spPr>
        <p:txBody>
          <a:bodyPr vert="horz" lIns="91440" tIns="45720" rIns="91440" bIns="45720" rtlCol="0" anchor="t">
            <a:normAutofit fontScale="90000"/>
          </a:bodyPr>
          <a:lstStyle/>
          <a:p>
            <a:r>
              <a:rPr lang="en-US" sz="4000" b="1" i="0" u="sng" kern="1200" cap="all" baseline="0" dirty="0">
                <a:latin typeface="Times New Roman"/>
                <a:cs typeface="Times New Roman"/>
              </a:rPr>
              <a:t>OBSERVATIONS</a:t>
            </a:r>
            <a:r>
              <a:rPr lang="en-US" sz="4000" b="1" u="sng" cap="all" dirty="0">
                <a:latin typeface="Times New Roman"/>
                <a:cs typeface="Times New Roman"/>
              </a:rPr>
              <a:t> AND CONCLUSION</a:t>
            </a:r>
            <a:endParaRPr lang="en-US" sz="4000" b="1" u="sng" kern="1200" dirty="0">
              <a:latin typeface="Times New Roman"/>
              <a:cs typeface="Times New Roman"/>
            </a:endParaRPr>
          </a:p>
        </p:txBody>
      </p:sp>
      <p:grpSp>
        <p:nvGrpSpPr>
          <p:cNvPr id="27" name="Group 26">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28" name="Freeform: Shape 27">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descr="Eye">
            <a:extLst>
              <a:ext uri="{FF2B5EF4-FFF2-40B4-BE49-F238E27FC236}">
                <a16:creationId xmlns:a16="http://schemas.microsoft.com/office/drawing/2014/main" id="{141C75AF-EEBE-4B0B-9C1D-CC1A0060D050}"/>
              </a:ext>
            </a:extLst>
          </p:cNvPr>
          <p:cNvSpPr/>
          <p:nvPr/>
        </p:nvSpPr>
        <p:spPr>
          <a:xfrm>
            <a:off x="8518827" y="2792737"/>
            <a:ext cx="2242752" cy="195378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 name="Date Placeholder 2">
            <a:extLst>
              <a:ext uri="{FF2B5EF4-FFF2-40B4-BE49-F238E27FC236}">
                <a16:creationId xmlns:a16="http://schemas.microsoft.com/office/drawing/2014/main" id="{B7A2309B-9BDE-4BB8-899F-98E136B9E7C6}"/>
              </a:ext>
            </a:extLst>
          </p:cNvPr>
          <p:cNvSpPr>
            <a:spLocks noGrp="1"/>
          </p:cNvSpPr>
          <p:nvPr>
            <p:ph type="dt" sz="half" idx="10"/>
          </p:nvPr>
        </p:nvSpPr>
        <p:spPr/>
        <p:txBody>
          <a:bodyPr/>
          <a:lstStyle/>
          <a:p>
            <a:r>
              <a:rPr lang="en-US"/>
              <a:t>6/14/2022</a:t>
            </a:r>
          </a:p>
        </p:txBody>
      </p:sp>
      <p:sp>
        <p:nvSpPr>
          <p:cNvPr id="4" name="Footer Placeholder 3">
            <a:extLst>
              <a:ext uri="{FF2B5EF4-FFF2-40B4-BE49-F238E27FC236}">
                <a16:creationId xmlns:a16="http://schemas.microsoft.com/office/drawing/2014/main" id="{2A315F7A-1771-461B-812A-ADEF744D3F95}"/>
              </a:ext>
            </a:extLst>
          </p:cNvPr>
          <p:cNvSpPr>
            <a:spLocks noGrp="1"/>
          </p:cNvSpPr>
          <p:nvPr>
            <p:ph type="ftr" sz="quarter" idx="11"/>
          </p:nvPr>
        </p:nvSpPr>
        <p:spPr/>
        <p:txBody>
          <a:bodyPr/>
          <a:lstStyle/>
          <a:p>
            <a:r>
              <a:rPr lang="en-US"/>
              <a:t>Dept. of Mechatronics, MIT Manipal</a:t>
            </a:r>
          </a:p>
        </p:txBody>
      </p:sp>
      <p:sp>
        <p:nvSpPr>
          <p:cNvPr id="5" name="Slide Number Placeholder 4">
            <a:extLst>
              <a:ext uri="{FF2B5EF4-FFF2-40B4-BE49-F238E27FC236}">
                <a16:creationId xmlns:a16="http://schemas.microsoft.com/office/drawing/2014/main" id="{7A40DC25-4B81-45B5-98D7-2757E5D134BA}"/>
              </a:ext>
            </a:extLst>
          </p:cNvPr>
          <p:cNvSpPr>
            <a:spLocks noGrp="1"/>
          </p:cNvSpPr>
          <p:nvPr>
            <p:ph type="sldNum" sz="quarter" idx="12"/>
          </p:nvPr>
        </p:nvSpPr>
        <p:spPr/>
        <p:txBody>
          <a:bodyPr/>
          <a:lstStyle/>
          <a:p>
            <a:fld id="{D0616022-2DF8-8644-8036-BD5A9B424EBB}" type="slidenum">
              <a:rPr lang="en-US" smtClean="0"/>
              <a:t>40</a:t>
            </a:fld>
            <a:endParaRPr lang="en-US"/>
          </a:p>
        </p:txBody>
      </p:sp>
    </p:spTree>
    <p:extLst>
      <p:ext uri="{BB962C8B-B14F-4D97-AF65-F5344CB8AC3E}">
        <p14:creationId xmlns:p14="http://schemas.microsoft.com/office/powerpoint/2010/main" val="276856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a:cs typeface="Times New Roman"/>
            </a:endParaRPr>
          </a:p>
        </p:txBody>
      </p:sp>
      <p:sp>
        <p:nvSpPr>
          <p:cNvPr id="9" name="Title 1">
            <a:extLst>
              <a:ext uri="{FF2B5EF4-FFF2-40B4-BE49-F238E27FC236}">
                <a16:creationId xmlns:a16="http://schemas.microsoft.com/office/drawing/2014/main" id="{3A014714-0050-45EE-842B-1259790F12DC}"/>
              </a:ext>
            </a:extLst>
          </p:cNvPr>
          <p:cNvSpPr>
            <a:spLocks noGrp="1"/>
          </p:cNvSpPr>
          <p:nvPr>
            <p:ph type="title"/>
          </p:nvPr>
        </p:nvSpPr>
        <p:spPr>
          <a:xfrm>
            <a:off x="642938" y="322263"/>
            <a:ext cx="10906125" cy="1135062"/>
          </a:xfrm>
        </p:spPr>
        <p:txBody>
          <a:bodyPr>
            <a:normAutofit/>
          </a:bodyPr>
          <a:lstStyle/>
          <a:p>
            <a:pPr algn="ctr"/>
            <a:r>
              <a:rPr lang="en-US" sz="3200" u="sng">
                <a:latin typeface="Times New Roman"/>
                <a:cs typeface="Times New Roman"/>
              </a:rPr>
              <a:t>OBSERVATIONS</a:t>
            </a:r>
            <a:endParaRPr lang="en-US" u="sng"/>
          </a:p>
        </p:txBody>
      </p:sp>
      <p:sp>
        <p:nvSpPr>
          <p:cNvPr id="11" name="Content Placeholder 2">
            <a:extLst>
              <a:ext uri="{FF2B5EF4-FFF2-40B4-BE49-F238E27FC236}">
                <a16:creationId xmlns:a16="http://schemas.microsoft.com/office/drawing/2014/main" id="{5DF8E66A-C58C-4858-91F4-28B3B257C00C}"/>
              </a:ext>
            </a:extLst>
          </p:cNvPr>
          <p:cNvSpPr>
            <a:spLocks noGrp="1"/>
          </p:cNvSpPr>
          <p:nvPr>
            <p:ph idx="1"/>
          </p:nvPr>
        </p:nvSpPr>
        <p:spPr>
          <a:xfrm>
            <a:off x="642938" y="1782763"/>
            <a:ext cx="10906125" cy="4394200"/>
          </a:xfrm>
        </p:spPr>
        <p:txBody>
          <a:bodyPr vert="horz" lIns="91440" tIns="45720" rIns="91440" bIns="45720" rtlCol="0" anchor="t">
            <a:normAutofit/>
          </a:bodyPr>
          <a:lstStyle/>
          <a:p>
            <a:r>
              <a:rPr lang="en-US" sz="2400" dirty="0">
                <a:latin typeface="Times New Roman"/>
                <a:cs typeface="Times New Roman"/>
              </a:rPr>
              <a:t>In the current scenario of flare removal, we achieved better results than some of the pre-existing solutions, however, our results are admirable only for certain kinds of images. Our model works well with images having less information and other complex features but falls short especially with images having a lot of high-level features.</a:t>
            </a:r>
          </a:p>
          <a:p>
            <a:r>
              <a:rPr lang="en-US" sz="2400" dirty="0">
                <a:latin typeface="Times New Roman"/>
                <a:cs typeface="Times New Roman"/>
              </a:rPr>
              <a:t>Since the model was tested by using synthetically generated images, it performs quite poorly on natural images. However, it becomes extremely difficult to generalize across all images and results are varied.</a:t>
            </a:r>
          </a:p>
          <a:p>
            <a:r>
              <a:rPr lang="en-US" sz="2400" dirty="0">
                <a:latin typeface="Times New Roman"/>
                <a:cs typeface="Times New Roman"/>
              </a:rPr>
              <a:t>Loss Function was to be devised</a:t>
            </a:r>
          </a:p>
          <a:p>
            <a:r>
              <a:rPr lang="en-US" sz="2400" dirty="0">
                <a:latin typeface="Times New Roman"/>
                <a:cs typeface="Times New Roman"/>
              </a:rPr>
              <a:t>Post-processing rectification is required since discoloration was observed after flare removal</a:t>
            </a:r>
          </a:p>
        </p:txBody>
      </p:sp>
      <p:sp>
        <p:nvSpPr>
          <p:cNvPr id="4" name="Date Placeholder 3">
            <a:extLst>
              <a:ext uri="{FF2B5EF4-FFF2-40B4-BE49-F238E27FC236}">
                <a16:creationId xmlns:a16="http://schemas.microsoft.com/office/drawing/2014/main" id="{AB7FA211-A692-4ECC-97E5-6B964C8B578B}"/>
              </a:ext>
            </a:extLst>
          </p:cNvPr>
          <p:cNvSpPr>
            <a:spLocks noGrp="1"/>
          </p:cNvSpPr>
          <p:nvPr>
            <p:ph type="dt" sz="half" idx="10"/>
          </p:nvPr>
        </p:nvSpPr>
        <p:spPr/>
        <p:txBody>
          <a:bodyPr/>
          <a:lstStyle/>
          <a:p>
            <a:r>
              <a:rPr lang="en-US"/>
              <a:t>6/14/2022</a:t>
            </a:r>
          </a:p>
        </p:txBody>
      </p:sp>
      <p:sp>
        <p:nvSpPr>
          <p:cNvPr id="5" name="Footer Placeholder 4">
            <a:extLst>
              <a:ext uri="{FF2B5EF4-FFF2-40B4-BE49-F238E27FC236}">
                <a16:creationId xmlns:a16="http://schemas.microsoft.com/office/drawing/2014/main" id="{8EC6828C-39EA-4F4B-9494-FB5C0D81F541}"/>
              </a:ext>
            </a:extLst>
          </p:cNvPr>
          <p:cNvSpPr>
            <a:spLocks noGrp="1"/>
          </p:cNvSpPr>
          <p:nvPr>
            <p:ph type="ftr" sz="quarter" idx="11"/>
          </p:nvPr>
        </p:nvSpPr>
        <p:spPr/>
        <p:txBody>
          <a:bodyPr/>
          <a:lstStyle/>
          <a:p>
            <a:r>
              <a:rPr lang="en-US">
                <a:latin typeface="Times New Roman"/>
                <a:cs typeface="Times New Roman"/>
              </a:rPr>
              <a:t>Dept. of Mechatronics, MIT Manipal</a:t>
            </a:r>
          </a:p>
        </p:txBody>
      </p:sp>
      <p:sp>
        <p:nvSpPr>
          <p:cNvPr id="6" name="Slide Number Placeholder 5">
            <a:extLst>
              <a:ext uri="{FF2B5EF4-FFF2-40B4-BE49-F238E27FC236}">
                <a16:creationId xmlns:a16="http://schemas.microsoft.com/office/drawing/2014/main" id="{578E804A-74F8-4105-B299-F92C5ACE9AF5}"/>
              </a:ext>
            </a:extLst>
          </p:cNvPr>
          <p:cNvSpPr>
            <a:spLocks noGrp="1"/>
          </p:cNvSpPr>
          <p:nvPr>
            <p:ph type="sldNum" sz="quarter" idx="12"/>
          </p:nvPr>
        </p:nvSpPr>
        <p:spPr/>
        <p:txBody>
          <a:bodyPr/>
          <a:lstStyle/>
          <a:p>
            <a:fld id="{D0616022-2DF8-8644-8036-BD5A9B424EBB}" type="slidenum">
              <a:rPr lang="en-US" dirty="0" smtClean="0">
                <a:latin typeface="Times New Roman"/>
                <a:cs typeface="Times New Roman"/>
              </a:rPr>
              <a:t>41</a:t>
            </a:fld>
            <a:endParaRPr lang="en-US">
              <a:latin typeface="Times New Roman"/>
              <a:cs typeface="Times New Roman"/>
            </a:endParaRPr>
          </a:p>
        </p:txBody>
      </p:sp>
    </p:spTree>
    <p:extLst>
      <p:ext uri="{BB962C8B-B14F-4D97-AF65-F5344CB8AC3E}">
        <p14:creationId xmlns:p14="http://schemas.microsoft.com/office/powerpoint/2010/main" val="192334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3789C3BF-8144-4E00-AF92-9E7D9DA2C838}"/>
              </a:ext>
            </a:extLst>
          </p:cNvPr>
          <p:cNvSpPr>
            <a:spLocks noGrp="1"/>
          </p:cNvSpPr>
          <p:nvPr>
            <p:ph type="title"/>
          </p:nvPr>
        </p:nvSpPr>
        <p:spPr>
          <a:xfrm>
            <a:off x="642938" y="322263"/>
            <a:ext cx="10906125" cy="1135062"/>
          </a:xfrm>
        </p:spPr>
        <p:txBody>
          <a:bodyPr>
            <a:normAutofit/>
          </a:bodyPr>
          <a:lstStyle/>
          <a:p>
            <a:r>
              <a:rPr lang="en-US" sz="3200" dirty="0">
                <a:latin typeface="Times New Roman" panose="02020603050405020304" pitchFamily="18" charset="0"/>
                <a:cs typeface="Times New Roman" panose="02020603050405020304" pitchFamily="18" charset="0"/>
              </a:rPr>
              <a:t>Results</a:t>
            </a:r>
          </a:p>
        </p:txBody>
      </p:sp>
      <p:sp>
        <p:nvSpPr>
          <p:cNvPr id="11" name="Content Placeholder 2">
            <a:extLst>
              <a:ext uri="{FF2B5EF4-FFF2-40B4-BE49-F238E27FC236}">
                <a16:creationId xmlns:a16="http://schemas.microsoft.com/office/drawing/2014/main" id="{4D2FFBD7-AA69-4A25-AE2C-4710E090FCD0}"/>
              </a:ext>
            </a:extLst>
          </p:cNvPr>
          <p:cNvSpPr>
            <a:spLocks noGrp="1"/>
          </p:cNvSpPr>
          <p:nvPr>
            <p:ph idx="1"/>
          </p:nvPr>
        </p:nvSpPr>
        <p:spPr>
          <a:xfrm>
            <a:off x="642938" y="1782763"/>
            <a:ext cx="10906125" cy="4394200"/>
          </a:xfrm>
        </p:spPr>
        <p:txBody>
          <a:bodyPr vert="horz" lIns="91440" tIns="45720" rIns="91440" bIns="45720" rtlCol="0" anchor="t">
            <a:normAutofit/>
          </a:bodyPr>
          <a:lstStyle/>
          <a:p>
            <a:pPr marL="0" indent="0">
              <a:buNone/>
            </a:pPr>
            <a:r>
              <a:rPr lang="en-US" sz="2400" dirty="0">
                <a:latin typeface="Times New Roman" panose="02020603050405020304" pitchFamily="18" charset="0"/>
                <a:cs typeface="Times New Roman" panose="02020603050405020304" pitchFamily="18" charset="0"/>
              </a:rPr>
              <a:t>We tested our algorithm on our dataset as well as a famous ‘place 365’ dataset which contains natural images and compared the metrics:</a:t>
            </a:r>
          </a:p>
          <a:p>
            <a:pPr marL="0" indent="0">
              <a:buNone/>
            </a:pPr>
            <a:endParaRPr lang="en-US" sz="2400" dirty="0">
              <a:latin typeface="Times New Roman" panose="02020603050405020304" pitchFamily="18" charset="0"/>
              <a:cs typeface="Times New Roman" panose="02020603050405020304" pitchFamily="18" charset="0"/>
            </a:endParaRPr>
          </a:p>
          <a:p>
            <a:pPr marL="0" indent="0" algn="ctr">
              <a:buNone/>
            </a:pPr>
            <a:r>
              <a:rPr lang="en-US" sz="24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Table 5: PSNR and SSIM values for two different datasets </a:t>
            </a:r>
            <a:r>
              <a:rPr lang="en-US" sz="2400" dirty="0">
                <a:latin typeface="Times New Roman" panose="02020603050405020304" pitchFamily="18" charset="0"/>
                <a:cs typeface="Times New Roman" panose="02020603050405020304" pitchFamily="18" charset="0"/>
              </a:rPr>
              <a:t>				</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p>
          <a:p>
            <a:pPr marL="0" indent="0">
              <a:buNone/>
            </a:pPr>
            <a:r>
              <a:rPr lang="en-US" sz="2400" dirty="0"/>
              <a:t>			</a:t>
            </a:r>
            <a:endParaRPr lang="en-US" sz="2400" dirty="0">
              <a:cs typeface="Calibri"/>
            </a:endParaRPr>
          </a:p>
        </p:txBody>
      </p:sp>
      <p:graphicFrame>
        <p:nvGraphicFramePr>
          <p:cNvPr id="13" name="Table 12">
            <a:extLst>
              <a:ext uri="{FF2B5EF4-FFF2-40B4-BE49-F238E27FC236}">
                <a16:creationId xmlns:a16="http://schemas.microsoft.com/office/drawing/2014/main" id="{5895F1E6-72AA-4F97-BCA5-76801DBBCB1B}"/>
              </a:ext>
            </a:extLst>
          </p:cNvPr>
          <p:cNvGraphicFramePr>
            <a:graphicFrameLocks noGrp="1"/>
          </p:cNvGraphicFramePr>
          <p:nvPr>
            <p:extLst>
              <p:ext uri="{D42A27DB-BD31-4B8C-83A1-F6EECF244321}">
                <p14:modId xmlns:p14="http://schemas.microsoft.com/office/powerpoint/2010/main" val="1479704690"/>
              </p:ext>
            </p:extLst>
          </p:nvPr>
        </p:nvGraphicFramePr>
        <p:xfrm>
          <a:off x="2927802" y="3701596"/>
          <a:ext cx="7350456" cy="1799802"/>
        </p:xfrm>
        <a:graphic>
          <a:graphicData uri="http://schemas.openxmlformats.org/drawingml/2006/table">
            <a:tbl>
              <a:tblPr/>
              <a:tblGrid>
                <a:gridCol w="1837614">
                  <a:extLst>
                    <a:ext uri="{9D8B030D-6E8A-4147-A177-3AD203B41FA5}">
                      <a16:colId xmlns:a16="http://schemas.microsoft.com/office/drawing/2014/main" val="1168307748"/>
                    </a:ext>
                  </a:extLst>
                </a:gridCol>
                <a:gridCol w="1837614">
                  <a:extLst>
                    <a:ext uri="{9D8B030D-6E8A-4147-A177-3AD203B41FA5}">
                      <a16:colId xmlns:a16="http://schemas.microsoft.com/office/drawing/2014/main" val="2056322681"/>
                    </a:ext>
                  </a:extLst>
                </a:gridCol>
                <a:gridCol w="1837614">
                  <a:extLst>
                    <a:ext uri="{9D8B030D-6E8A-4147-A177-3AD203B41FA5}">
                      <a16:colId xmlns:a16="http://schemas.microsoft.com/office/drawing/2014/main" val="924779410"/>
                    </a:ext>
                  </a:extLst>
                </a:gridCol>
                <a:gridCol w="1837614">
                  <a:extLst>
                    <a:ext uri="{9D8B030D-6E8A-4147-A177-3AD203B41FA5}">
                      <a16:colId xmlns:a16="http://schemas.microsoft.com/office/drawing/2014/main" val="1815208889"/>
                    </a:ext>
                  </a:extLst>
                </a:gridCol>
              </a:tblGrid>
              <a:tr h="599934">
                <a:tc>
                  <a:txBody>
                    <a:bodyPr/>
                    <a:lstStyle/>
                    <a:p>
                      <a:pPr algn="ctr" rtl="0" fontAlgn="t">
                        <a:spcBef>
                          <a:spcPts val="0"/>
                        </a:spcBef>
                        <a:spcAft>
                          <a:spcPts val="0"/>
                        </a:spcAft>
                      </a:pPr>
                      <a:r>
                        <a:rPr lang="en-US" sz="1200" b="0" i="0" u="none" strike="noStrike">
                          <a:solidFill>
                            <a:srgbClr val="000000"/>
                          </a:solidFill>
                          <a:effectLst/>
                          <a:latin typeface="Times New Roman"/>
                        </a:rPr>
                        <a:t>Datasets</a:t>
                      </a:r>
                      <a:endParaRPr lang="en-US">
                        <a:effectLst/>
                        <a:latin typeface="Times New Roman"/>
                      </a:endParaRPr>
                    </a:p>
                  </a:txBody>
                  <a:tcPr marL="63500" marR="63500" marT="63500" marB="6350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Times New Roman"/>
                        </a:rPr>
                        <a:t>PSNR</a:t>
                      </a:r>
                      <a:endParaRPr lang="en-US">
                        <a:effectLst/>
                        <a:latin typeface="Times New Roman"/>
                      </a:endParaRPr>
                    </a:p>
                  </a:txBody>
                  <a:tcPr marL="63500" marR="63500" marT="63500" marB="6350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Times New Roman"/>
                        </a:rPr>
                        <a:t>SSIM</a:t>
                      </a:r>
                      <a:endParaRPr lang="en-US">
                        <a:effectLst/>
                        <a:latin typeface="Times New Roman"/>
                      </a:endParaRPr>
                    </a:p>
                  </a:txBody>
                  <a:tcPr marL="63500" marR="63500" marT="63500" marB="6350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Times New Roman"/>
                        </a:rPr>
                        <a:t>No of Images</a:t>
                      </a:r>
                      <a:endParaRPr lang="en-US">
                        <a:effectLst/>
                        <a:latin typeface="Times New Roman"/>
                      </a:endParaRPr>
                    </a:p>
                  </a:txBody>
                  <a:tcPr marL="63500" marR="63500" marT="63500" marB="6350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0154878"/>
                  </a:ext>
                </a:extLst>
              </a:tr>
              <a:tr h="599934">
                <a:tc>
                  <a:txBody>
                    <a:bodyPr/>
                    <a:lstStyle/>
                    <a:p>
                      <a:pPr algn="ctr" rtl="0" fontAlgn="t">
                        <a:spcBef>
                          <a:spcPts val="0"/>
                        </a:spcBef>
                        <a:spcAft>
                          <a:spcPts val="0"/>
                        </a:spcAft>
                      </a:pPr>
                      <a:r>
                        <a:rPr lang="en-US" sz="1200" b="0" i="0" u="none" strike="noStrike">
                          <a:solidFill>
                            <a:srgbClr val="000000"/>
                          </a:solidFill>
                          <a:effectLst/>
                          <a:latin typeface="Times New Roman"/>
                        </a:rPr>
                        <a:t>Places 365</a:t>
                      </a:r>
                      <a:endParaRPr lang="en-US">
                        <a:effectLst/>
                        <a:latin typeface="Times New Roman"/>
                      </a:endParaRPr>
                    </a:p>
                  </a:txBody>
                  <a:tcPr marL="63500" marR="63500" marT="63500" marB="6350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rtl="0" fontAlgn="t">
                        <a:spcBef>
                          <a:spcPts val="0"/>
                        </a:spcBef>
                        <a:spcAft>
                          <a:spcPts val="0"/>
                        </a:spcAft>
                      </a:pPr>
                      <a:r>
                        <a:rPr lang="en-US" sz="1200" b="0" i="0" u="none" strike="noStrike">
                          <a:solidFill>
                            <a:srgbClr val="000000"/>
                          </a:solidFill>
                          <a:effectLst/>
                          <a:latin typeface="Times New Roman"/>
                        </a:rPr>
                        <a:t>25.8</a:t>
                      </a:r>
                      <a:endParaRPr lang="en-US">
                        <a:effectLst/>
                        <a:latin typeface="Times New Roman"/>
                      </a:endParaRPr>
                    </a:p>
                  </a:txBody>
                  <a:tcPr marL="63500" marR="63500" marT="63500" marB="6350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rtl="0" fontAlgn="t">
                        <a:spcBef>
                          <a:spcPts val="0"/>
                        </a:spcBef>
                        <a:spcAft>
                          <a:spcPts val="0"/>
                        </a:spcAft>
                      </a:pPr>
                      <a:r>
                        <a:rPr lang="en-US" sz="1200" b="0" i="0" u="none" strike="noStrike">
                          <a:solidFill>
                            <a:srgbClr val="000000"/>
                          </a:solidFill>
                          <a:effectLst/>
                          <a:latin typeface="Times New Roman"/>
                        </a:rPr>
                        <a:t>0.823</a:t>
                      </a:r>
                      <a:endParaRPr lang="en-US">
                        <a:effectLst/>
                      </a:endParaRPr>
                    </a:p>
                  </a:txBody>
                  <a:tcPr marL="63500" marR="63500" marT="63500" marB="6350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rtl="0" fontAlgn="t">
                        <a:spcBef>
                          <a:spcPts val="0"/>
                        </a:spcBef>
                        <a:spcAft>
                          <a:spcPts val="0"/>
                        </a:spcAft>
                      </a:pPr>
                      <a:r>
                        <a:rPr lang="en-US" sz="1200">
                          <a:effectLst/>
                          <a:latin typeface="Times New Roman"/>
                          <a:cs typeface="Times New Roman"/>
                        </a:rPr>
                        <a:t>50</a:t>
                      </a:r>
                      <a:endParaRPr lang="en-US" sz="1400">
                        <a:effectLst/>
                        <a:latin typeface="Times New Roman"/>
                        <a:cs typeface="Times New Roman"/>
                      </a:endParaRPr>
                    </a:p>
                  </a:txBody>
                  <a:tcPr marL="63500" marR="63500" marT="63500" marB="6350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764253991"/>
                  </a:ext>
                </a:extLst>
              </a:tr>
              <a:tr h="599934">
                <a:tc>
                  <a:txBody>
                    <a:bodyPr/>
                    <a:lstStyle/>
                    <a:p>
                      <a:pPr algn="ctr" rtl="0" fontAlgn="t">
                        <a:spcBef>
                          <a:spcPts val="0"/>
                        </a:spcBef>
                        <a:spcAft>
                          <a:spcPts val="0"/>
                        </a:spcAft>
                      </a:pPr>
                      <a:r>
                        <a:rPr lang="en-US" sz="1200" b="0" i="0" u="none" strike="noStrike">
                          <a:solidFill>
                            <a:srgbClr val="000000"/>
                          </a:solidFill>
                          <a:effectLst/>
                          <a:latin typeface="Times New Roman"/>
                        </a:rPr>
                        <a:t>Custom </a:t>
                      </a:r>
                      <a:endParaRPr lang="en-US">
                        <a:effectLst/>
                        <a:latin typeface="Times New Roman"/>
                      </a:endParaRPr>
                    </a:p>
                  </a:txBody>
                  <a:tcPr marL="63500" marR="63500" marT="63500" marB="6350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Times New Roman"/>
                        </a:rPr>
                        <a:t>28.4</a:t>
                      </a:r>
                      <a:endParaRPr lang="en-US">
                        <a:effectLst/>
                        <a:latin typeface="Times New Roman"/>
                      </a:endParaRPr>
                    </a:p>
                  </a:txBody>
                  <a:tcPr marL="63500" marR="63500" marT="63500" marB="6350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Times New Roman"/>
                        </a:rPr>
                        <a:t>0.859</a:t>
                      </a:r>
                      <a:endParaRPr lang="en-US">
                        <a:effectLst/>
                      </a:endParaRPr>
                    </a:p>
                  </a:txBody>
                  <a:tcPr marL="63500" marR="63500" marT="63500" marB="6350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Times New Roman"/>
                        </a:rPr>
                        <a:t>50</a:t>
                      </a:r>
                      <a:endParaRPr lang="en-US">
                        <a:effectLst/>
                        <a:latin typeface="Times New Roman"/>
                      </a:endParaRPr>
                    </a:p>
                  </a:txBody>
                  <a:tcPr marL="63500" marR="63500" marT="63500" marB="6350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1674481"/>
                  </a:ext>
                </a:extLst>
              </a:tr>
            </a:tbl>
          </a:graphicData>
        </a:graphic>
      </p:graphicFrame>
      <p:sp>
        <p:nvSpPr>
          <p:cNvPr id="4" name="Date Placeholder 3">
            <a:extLst>
              <a:ext uri="{FF2B5EF4-FFF2-40B4-BE49-F238E27FC236}">
                <a16:creationId xmlns:a16="http://schemas.microsoft.com/office/drawing/2014/main" id="{82521C63-D8B0-4325-AA76-8E3C096E09F4}"/>
              </a:ext>
            </a:extLst>
          </p:cNvPr>
          <p:cNvSpPr>
            <a:spLocks noGrp="1"/>
          </p:cNvSpPr>
          <p:nvPr>
            <p:ph type="dt" sz="half" idx="10"/>
          </p:nvPr>
        </p:nvSpPr>
        <p:spPr/>
        <p:txBody>
          <a:bodyPr/>
          <a:lstStyle/>
          <a:p>
            <a:r>
              <a:rPr lang="en-US"/>
              <a:t>6/14/2022</a:t>
            </a:r>
          </a:p>
        </p:txBody>
      </p:sp>
      <p:sp>
        <p:nvSpPr>
          <p:cNvPr id="5" name="Footer Placeholder 4">
            <a:extLst>
              <a:ext uri="{FF2B5EF4-FFF2-40B4-BE49-F238E27FC236}">
                <a16:creationId xmlns:a16="http://schemas.microsoft.com/office/drawing/2014/main" id="{D139F3A8-C6EA-4FA5-9A77-4858152E514E}"/>
              </a:ext>
            </a:extLst>
          </p:cNvPr>
          <p:cNvSpPr>
            <a:spLocks noGrp="1"/>
          </p:cNvSpPr>
          <p:nvPr>
            <p:ph type="ftr" sz="quarter" idx="11"/>
          </p:nvPr>
        </p:nvSpPr>
        <p:spPr/>
        <p:txBody>
          <a:bodyPr/>
          <a:lstStyle/>
          <a:p>
            <a:r>
              <a:rPr lang="en-US"/>
              <a:t>Dept. of Mechatronics, MIT Manipal</a:t>
            </a:r>
          </a:p>
        </p:txBody>
      </p:sp>
      <p:sp>
        <p:nvSpPr>
          <p:cNvPr id="6" name="Slide Number Placeholder 5">
            <a:extLst>
              <a:ext uri="{FF2B5EF4-FFF2-40B4-BE49-F238E27FC236}">
                <a16:creationId xmlns:a16="http://schemas.microsoft.com/office/drawing/2014/main" id="{C25E8052-7C6D-4740-AC6D-01FA197B1DEF}"/>
              </a:ext>
            </a:extLst>
          </p:cNvPr>
          <p:cNvSpPr>
            <a:spLocks noGrp="1"/>
          </p:cNvSpPr>
          <p:nvPr>
            <p:ph type="sldNum" sz="quarter" idx="12"/>
          </p:nvPr>
        </p:nvSpPr>
        <p:spPr/>
        <p:txBody>
          <a:bodyPr/>
          <a:lstStyle/>
          <a:p>
            <a:fld id="{D0616022-2DF8-8644-8036-BD5A9B424EBB}" type="slidenum">
              <a:rPr lang="en-US" smtClean="0"/>
              <a:t>42</a:t>
            </a:fld>
            <a:endParaRPr lang="en-US"/>
          </a:p>
        </p:txBody>
      </p:sp>
    </p:spTree>
    <p:extLst>
      <p:ext uri="{BB962C8B-B14F-4D97-AF65-F5344CB8AC3E}">
        <p14:creationId xmlns:p14="http://schemas.microsoft.com/office/powerpoint/2010/main" val="389507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879BBF-8BF5-4850-8BEB-5BA17C53697F}"/>
              </a:ext>
            </a:extLst>
          </p:cNvPr>
          <p:cNvSpPr>
            <a:spLocks noGrp="1"/>
          </p:cNvSpPr>
          <p:nvPr>
            <p:ph type="title"/>
          </p:nvPr>
        </p:nvSpPr>
        <p:spPr>
          <a:xfrm>
            <a:off x="838200" y="365125"/>
            <a:ext cx="10515600" cy="1325563"/>
          </a:xfrm>
        </p:spPr>
        <p:txBody>
          <a:bodyPr>
            <a:normAutofit/>
          </a:bodyPr>
          <a:lstStyle/>
          <a:p>
            <a:r>
              <a:rPr lang="en-US" sz="3200" dirty="0">
                <a:latin typeface="Times New Roman" panose="02020603050405020304" pitchFamily="18" charset="0"/>
                <a:cs typeface="Times New Roman" panose="02020603050405020304" pitchFamily="18" charset="0"/>
              </a:rPr>
              <a:t>Results</a:t>
            </a:r>
          </a:p>
        </p:txBody>
      </p:sp>
      <p:pic>
        <p:nvPicPr>
          <p:cNvPr id="8" name="Content Placeholder 5">
            <a:extLst>
              <a:ext uri="{FF2B5EF4-FFF2-40B4-BE49-F238E27FC236}">
                <a16:creationId xmlns:a16="http://schemas.microsoft.com/office/drawing/2014/main" id="{092FCF7F-464B-4232-8156-C1FB9F701699}"/>
              </a:ext>
            </a:extLst>
          </p:cNvPr>
          <p:cNvPicPr>
            <a:picLocks noGrp="1" noChangeAspect="1"/>
          </p:cNvPicPr>
          <p:nvPr>
            <p:ph idx="1"/>
          </p:nvPr>
        </p:nvPicPr>
        <p:blipFill>
          <a:blip r:embed="rId2"/>
          <a:stretch>
            <a:fillRect/>
          </a:stretch>
        </p:blipFill>
        <p:spPr>
          <a:xfrm>
            <a:off x="7932926" y="1472791"/>
            <a:ext cx="1798476" cy="1779424"/>
          </a:xfrm>
        </p:spPr>
      </p:pic>
      <p:pic>
        <p:nvPicPr>
          <p:cNvPr id="9" name="Picture 8">
            <a:extLst>
              <a:ext uri="{FF2B5EF4-FFF2-40B4-BE49-F238E27FC236}">
                <a16:creationId xmlns:a16="http://schemas.microsoft.com/office/drawing/2014/main" id="{B7E1F1C7-3E00-4651-8AC1-BD6CD903B776}"/>
              </a:ext>
            </a:extLst>
          </p:cNvPr>
          <p:cNvPicPr>
            <a:picLocks noChangeAspect="1"/>
          </p:cNvPicPr>
          <p:nvPr/>
        </p:nvPicPr>
        <p:blipFill>
          <a:blip r:embed="rId3"/>
          <a:stretch>
            <a:fillRect/>
          </a:stretch>
        </p:blipFill>
        <p:spPr>
          <a:xfrm>
            <a:off x="3169099" y="1497560"/>
            <a:ext cx="1798476" cy="1790855"/>
          </a:xfrm>
          <a:prstGeom prst="rect">
            <a:avLst/>
          </a:prstGeom>
        </p:spPr>
      </p:pic>
      <p:pic>
        <p:nvPicPr>
          <p:cNvPr id="10" name="Picture 9">
            <a:extLst>
              <a:ext uri="{FF2B5EF4-FFF2-40B4-BE49-F238E27FC236}">
                <a16:creationId xmlns:a16="http://schemas.microsoft.com/office/drawing/2014/main" id="{AC9D5298-6584-420B-A71F-F0923ADF9A66}"/>
              </a:ext>
            </a:extLst>
          </p:cNvPr>
          <p:cNvPicPr>
            <a:picLocks noChangeAspect="1"/>
          </p:cNvPicPr>
          <p:nvPr/>
        </p:nvPicPr>
        <p:blipFill>
          <a:blip r:embed="rId4"/>
          <a:stretch>
            <a:fillRect/>
          </a:stretch>
        </p:blipFill>
        <p:spPr>
          <a:xfrm>
            <a:off x="5506344" y="1497560"/>
            <a:ext cx="1798476" cy="1798476"/>
          </a:xfrm>
          <a:prstGeom prst="rect">
            <a:avLst/>
          </a:prstGeom>
        </p:spPr>
      </p:pic>
      <p:pic>
        <p:nvPicPr>
          <p:cNvPr id="11" name="Picture 10" descr="A sandy area with trees and the sun in the background&#10;&#10;Description automatically generated with medium confidence">
            <a:extLst>
              <a:ext uri="{FF2B5EF4-FFF2-40B4-BE49-F238E27FC236}">
                <a16:creationId xmlns:a16="http://schemas.microsoft.com/office/drawing/2014/main" id="{763E2F05-F835-4C47-9F78-F53B1D3373C3}"/>
              </a:ext>
            </a:extLst>
          </p:cNvPr>
          <p:cNvPicPr>
            <a:picLocks noChangeAspect="1"/>
          </p:cNvPicPr>
          <p:nvPr/>
        </p:nvPicPr>
        <p:blipFill>
          <a:blip r:embed="rId5"/>
          <a:stretch>
            <a:fillRect/>
          </a:stretch>
        </p:blipFill>
        <p:spPr>
          <a:xfrm>
            <a:off x="731086" y="1478508"/>
            <a:ext cx="1809907" cy="1798476"/>
          </a:xfrm>
          <a:prstGeom prst="rect">
            <a:avLst/>
          </a:prstGeom>
        </p:spPr>
      </p:pic>
      <p:pic>
        <p:nvPicPr>
          <p:cNvPr id="12" name="Picture 11">
            <a:extLst>
              <a:ext uri="{FF2B5EF4-FFF2-40B4-BE49-F238E27FC236}">
                <a16:creationId xmlns:a16="http://schemas.microsoft.com/office/drawing/2014/main" id="{5F254165-A2B2-459E-BE57-E83CE9C88794}"/>
              </a:ext>
            </a:extLst>
          </p:cNvPr>
          <p:cNvPicPr>
            <a:picLocks noChangeAspect="1"/>
          </p:cNvPicPr>
          <p:nvPr/>
        </p:nvPicPr>
        <p:blipFill>
          <a:blip r:embed="rId6"/>
          <a:stretch>
            <a:fillRect/>
          </a:stretch>
        </p:blipFill>
        <p:spPr>
          <a:xfrm>
            <a:off x="10270171" y="1497560"/>
            <a:ext cx="1809907" cy="1809907"/>
          </a:xfrm>
          <a:prstGeom prst="rect">
            <a:avLst/>
          </a:prstGeom>
        </p:spPr>
      </p:pic>
      <p:pic>
        <p:nvPicPr>
          <p:cNvPr id="13" name="Picture 12" descr="The sun in the sky&#10;&#10;Description automatically generated with low confidence">
            <a:extLst>
              <a:ext uri="{FF2B5EF4-FFF2-40B4-BE49-F238E27FC236}">
                <a16:creationId xmlns:a16="http://schemas.microsoft.com/office/drawing/2014/main" id="{ECA00F66-B7A6-4701-A7C3-90ADE31CC669}"/>
              </a:ext>
            </a:extLst>
          </p:cNvPr>
          <p:cNvPicPr>
            <a:picLocks noChangeAspect="1"/>
          </p:cNvPicPr>
          <p:nvPr/>
        </p:nvPicPr>
        <p:blipFill>
          <a:blip r:embed="rId7"/>
          <a:stretch>
            <a:fillRect/>
          </a:stretch>
        </p:blipFill>
        <p:spPr>
          <a:xfrm>
            <a:off x="3169098" y="3889103"/>
            <a:ext cx="1798475" cy="1815661"/>
          </a:xfrm>
          <a:prstGeom prst="rect">
            <a:avLst/>
          </a:prstGeom>
        </p:spPr>
      </p:pic>
      <p:pic>
        <p:nvPicPr>
          <p:cNvPr id="14" name="Picture 13" descr="The sun shining through the clouds&#10;&#10;Description automatically generated with low confidence">
            <a:extLst>
              <a:ext uri="{FF2B5EF4-FFF2-40B4-BE49-F238E27FC236}">
                <a16:creationId xmlns:a16="http://schemas.microsoft.com/office/drawing/2014/main" id="{73D0E406-4C47-4DC9-8C0B-8B9A610C6064}"/>
              </a:ext>
            </a:extLst>
          </p:cNvPr>
          <p:cNvPicPr>
            <a:picLocks noChangeAspect="1"/>
          </p:cNvPicPr>
          <p:nvPr/>
        </p:nvPicPr>
        <p:blipFill>
          <a:blip r:embed="rId8"/>
          <a:stretch>
            <a:fillRect/>
          </a:stretch>
        </p:blipFill>
        <p:spPr>
          <a:xfrm>
            <a:off x="731086" y="3889103"/>
            <a:ext cx="1809906" cy="1809907"/>
          </a:xfrm>
          <a:prstGeom prst="rect">
            <a:avLst/>
          </a:prstGeom>
        </p:spPr>
      </p:pic>
      <p:pic>
        <p:nvPicPr>
          <p:cNvPr id="15" name="Picture 14" descr="The sun in the sky&#10;&#10;Description automatically generated with medium confidence">
            <a:extLst>
              <a:ext uri="{FF2B5EF4-FFF2-40B4-BE49-F238E27FC236}">
                <a16:creationId xmlns:a16="http://schemas.microsoft.com/office/drawing/2014/main" id="{443C6DB3-6924-4E53-813F-1455F9341C44}"/>
              </a:ext>
            </a:extLst>
          </p:cNvPr>
          <p:cNvPicPr>
            <a:picLocks noChangeAspect="1"/>
          </p:cNvPicPr>
          <p:nvPr/>
        </p:nvPicPr>
        <p:blipFill>
          <a:blip r:embed="rId9"/>
          <a:stretch>
            <a:fillRect/>
          </a:stretch>
        </p:blipFill>
        <p:spPr>
          <a:xfrm>
            <a:off x="5506345" y="3889103"/>
            <a:ext cx="1798475" cy="1815660"/>
          </a:xfrm>
          <a:prstGeom prst="rect">
            <a:avLst/>
          </a:prstGeom>
        </p:spPr>
      </p:pic>
      <p:pic>
        <p:nvPicPr>
          <p:cNvPr id="16" name="Picture 15" descr="The sun shining through the clouds&#10;&#10;Description automatically generated with low confidence">
            <a:extLst>
              <a:ext uri="{FF2B5EF4-FFF2-40B4-BE49-F238E27FC236}">
                <a16:creationId xmlns:a16="http://schemas.microsoft.com/office/drawing/2014/main" id="{98846267-ABA6-4483-ADAD-9E3F9563D172}"/>
              </a:ext>
            </a:extLst>
          </p:cNvPr>
          <p:cNvPicPr>
            <a:picLocks noChangeAspect="1"/>
          </p:cNvPicPr>
          <p:nvPr/>
        </p:nvPicPr>
        <p:blipFill>
          <a:blip r:embed="rId10"/>
          <a:stretch>
            <a:fillRect/>
          </a:stretch>
        </p:blipFill>
        <p:spPr>
          <a:xfrm>
            <a:off x="10270171" y="3883351"/>
            <a:ext cx="1809906" cy="1809907"/>
          </a:xfrm>
          <a:prstGeom prst="rect">
            <a:avLst/>
          </a:prstGeom>
        </p:spPr>
      </p:pic>
      <p:pic>
        <p:nvPicPr>
          <p:cNvPr id="17" name="Picture 16" descr="The sun in the sky&#10;&#10;Description automatically generated with medium confidence">
            <a:extLst>
              <a:ext uri="{FF2B5EF4-FFF2-40B4-BE49-F238E27FC236}">
                <a16:creationId xmlns:a16="http://schemas.microsoft.com/office/drawing/2014/main" id="{A638FE50-B362-4591-8546-1EB665A055D8}"/>
              </a:ext>
            </a:extLst>
          </p:cNvPr>
          <p:cNvPicPr>
            <a:picLocks noChangeAspect="1"/>
          </p:cNvPicPr>
          <p:nvPr/>
        </p:nvPicPr>
        <p:blipFill>
          <a:blip r:embed="rId11"/>
          <a:stretch>
            <a:fillRect/>
          </a:stretch>
        </p:blipFill>
        <p:spPr>
          <a:xfrm>
            <a:off x="7963270" y="3883351"/>
            <a:ext cx="1768132" cy="1815660"/>
          </a:xfrm>
          <a:prstGeom prst="rect">
            <a:avLst/>
          </a:prstGeom>
        </p:spPr>
      </p:pic>
      <p:sp>
        <p:nvSpPr>
          <p:cNvPr id="18" name="TextBox 17">
            <a:extLst>
              <a:ext uri="{FF2B5EF4-FFF2-40B4-BE49-F238E27FC236}">
                <a16:creationId xmlns:a16="http://schemas.microsoft.com/office/drawing/2014/main" id="{6DE4D0C3-C86F-4597-A147-E35EFC40A8D1}"/>
              </a:ext>
            </a:extLst>
          </p:cNvPr>
          <p:cNvSpPr txBox="1"/>
          <p:nvPr/>
        </p:nvSpPr>
        <p:spPr>
          <a:xfrm>
            <a:off x="1011654" y="5709177"/>
            <a:ext cx="1248770" cy="307777"/>
          </a:xfrm>
          <a:prstGeom prst="rect">
            <a:avLst/>
          </a:prstGeom>
          <a:noFill/>
        </p:spPr>
        <p:txBody>
          <a:bodyPr wrap="square" lIns="91440" tIns="45720" rIns="91440" bIns="45720" rtlCol="0" anchor="t">
            <a:spAutoFit/>
          </a:bodyPr>
          <a:lstStyle/>
          <a:p>
            <a:pPr algn="ctr"/>
            <a:r>
              <a:rPr lang="en-US" sz="1400">
                <a:latin typeface="Times New Roman"/>
                <a:cs typeface="Times New Roman"/>
              </a:rPr>
              <a:t>FFA</a:t>
            </a:r>
          </a:p>
        </p:txBody>
      </p:sp>
      <p:sp>
        <p:nvSpPr>
          <p:cNvPr id="19" name="TextBox 18">
            <a:extLst>
              <a:ext uri="{FF2B5EF4-FFF2-40B4-BE49-F238E27FC236}">
                <a16:creationId xmlns:a16="http://schemas.microsoft.com/office/drawing/2014/main" id="{82805B27-8F0F-4C08-9EDF-4988A5E43A84}"/>
              </a:ext>
            </a:extLst>
          </p:cNvPr>
          <p:cNvSpPr txBox="1"/>
          <p:nvPr/>
        </p:nvSpPr>
        <p:spPr>
          <a:xfrm>
            <a:off x="10552036" y="5693258"/>
            <a:ext cx="1248770" cy="307777"/>
          </a:xfrm>
          <a:prstGeom prst="rect">
            <a:avLst/>
          </a:prstGeom>
          <a:noFill/>
        </p:spPr>
        <p:txBody>
          <a:bodyPr wrap="square" lIns="91440" tIns="45720" rIns="91440" bIns="45720" rtlCol="0" anchor="t">
            <a:spAutoFit/>
          </a:bodyPr>
          <a:lstStyle/>
          <a:p>
            <a:pPr algn="ctr"/>
            <a:r>
              <a:rPr lang="en-US" sz="1400">
                <a:latin typeface="Times New Roman"/>
                <a:cs typeface="Times New Roman"/>
              </a:rPr>
              <a:t>Input</a:t>
            </a:r>
            <a:endParaRPr lang="en-US">
              <a:latin typeface="Times New Roman"/>
              <a:cs typeface="Times New Roman"/>
            </a:endParaRPr>
          </a:p>
        </p:txBody>
      </p:sp>
      <p:sp>
        <p:nvSpPr>
          <p:cNvPr id="20" name="TextBox 19">
            <a:extLst>
              <a:ext uri="{FF2B5EF4-FFF2-40B4-BE49-F238E27FC236}">
                <a16:creationId xmlns:a16="http://schemas.microsoft.com/office/drawing/2014/main" id="{5C2EC89B-C831-4D7D-823F-7B38A06791C1}"/>
              </a:ext>
            </a:extLst>
          </p:cNvPr>
          <p:cNvSpPr txBox="1"/>
          <p:nvPr/>
        </p:nvSpPr>
        <p:spPr>
          <a:xfrm>
            <a:off x="5724527" y="5700212"/>
            <a:ext cx="1363406" cy="307777"/>
          </a:xfrm>
          <a:prstGeom prst="rect">
            <a:avLst/>
          </a:prstGeom>
          <a:noFill/>
        </p:spPr>
        <p:txBody>
          <a:bodyPr wrap="square" lIns="91440" tIns="45720" rIns="91440" bIns="45720" rtlCol="0" anchor="t">
            <a:spAutoFit/>
          </a:bodyPr>
          <a:lstStyle/>
          <a:p>
            <a:pPr algn="ctr"/>
            <a:r>
              <a:rPr lang="en-US" sz="1400">
                <a:latin typeface="Times New Roman"/>
                <a:cs typeface="Times New Roman"/>
              </a:rPr>
              <a:t>Our Network</a:t>
            </a:r>
          </a:p>
        </p:txBody>
      </p:sp>
      <p:sp>
        <p:nvSpPr>
          <p:cNvPr id="21" name="TextBox 20">
            <a:extLst>
              <a:ext uri="{FF2B5EF4-FFF2-40B4-BE49-F238E27FC236}">
                <a16:creationId xmlns:a16="http://schemas.microsoft.com/office/drawing/2014/main" id="{D8E08E0B-8C70-4571-A18D-B99AF04EA7B5}"/>
              </a:ext>
            </a:extLst>
          </p:cNvPr>
          <p:cNvSpPr txBox="1"/>
          <p:nvPr/>
        </p:nvSpPr>
        <p:spPr>
          <a:xfrm>
            <a:off x="3443950" y="5724035"/>
            <a:ext cx="1248770" cy="307777"/>
          </a:xfrm>
          <a:prstGeom prst="rect">
            <a:avLst/>
          </a:prstGeom>
          <a:noFill/>
        </p:spPr>
        <p:txBody>
          <a:bodyPr wrap="square" lIns="91440" tIns="45720" rIns="91440" bIns="45720" rtlCol="0" anchor="t">
            <a:spAutoFit/>
          </a:bodyPr>
          <a:lstStyle/>
          <a:p>
            <a:pPr algn="ctr"/>
            <a:r>
              <a:rPr lang="en-US" sz="1400">
                <a:latin typeface="Times New Roman"/>
                <a:cs typeface="Times New Roman"/>
              </a:rPr>
              <a:t>Cycle GAN</a:t>
            </a:r>
          </a:p>
        </p:txBody>
      </p:sp>
      <p:sp>
        <p:nvSpPr>
          <p:cNvPr id="22" name="TextBox 21">
            <a:extLst>
              <a:ext uri="{FF2B5EF4-FFF2-40B4-BE49-F238E27FC236}">
                <a16:creationId xmlns:a16="http://schemas.microsoft.com/office/drawing/2014/main" id="{A14DBD5E-E69C-4EB4-9861-B3C42DE5EA6E}"/>
              </a:ext>
            </a:extLst>
          </p:cNvPr>
          <p:cNvSpPr txBox="1"/>
          <p:nvPr/>
        </p:nvSpPr>
        <p:spPr>
          <a:xfrm>
            <a:off x="8041505" y="5705477"/>
            <a:ext cx="1611662" cy="307777"/>
          </a:xfrm>
          <a:prstGeom prst="rect">
            <a:avLst/>
          </a:prstGeom>
          <a:noFill/>
        </p:spPr>
        <p:txBody>
          <a:bodyPr wrap="square" lIns="91440" tIns="45720" rIns="91440" bIns="45720" rtlCol="0" anchor="t">
            <a:spAutoFit/>
          </a:bodyPr>
          <a:lstStyle/>
          <a:p>
            <a:pPr algn="ctr"/>
            <a:r>
              <a:rPr lang="en-US" sz="1400">
                <a:latin typeface="Times New Roman"/>
                <a:cs typeface="Times New Roman"/>
              </a:rPr>
              <a:t>Ground Truth</a:t>
            </a:r>
          </a:p>
        </p:txBody>
      </p:sp>
      <p:sp>
        <p:nvSpPr>
          <p:cNvPr id="23" name="TextBox 22">
            <a:extLst>
              <a:ext uri="{FF2B5EF4-FFF2-40B4-BE49-F238E27FC236}">
                <a16:creationId xmlns:a16="http://schemas.microsoft.com/office/drawing/2014/main" id="{BA4C3E51-25F7-4F33-B7D0-03F951C932A2}"/>
              </a:ext>
            </a:extLst>
          </p:cNvPr>
          <p:cNvSpPr txBox="1"/>
          <p:nvPr/>
        </p:nvSpPr>
        <p:spPr>
          <a:xfrm>
            <a:off x="10552036" y="3375286"/>
            <a:ext cx="1248770" cy="307777"/>
          </a:xfrm>
          <a:prstGeom prst="rect">
            <a:avLst/>
          </a:prstGeom>
          <a:noFill/>
        </p:spPr>
        <p:txBody>
          <a:bodyPr wrap="square" lIns="91440" tIns="45720" rIns="91440" bIns="45720" rtlCol="0" anchor="t">
            <a:spAutoFit/>
          </a:bodyPr>
          <a:lstStyle/>
          <a:p>
            <a:pPr algn="ctr"/>
            <a:r>
              <a:rPr lang="en-US" sz="1400">
                <a:latin typeface="Times New Roman"/>
                <a:cs typeface="Times New Roman"/>
              </a:rPr>
              <a:t>Input</a:t>
            </a:r>
            <a:endParaRPr lang="en-US">
              <a:latin typeface="Times New Roman"/>
              <a:cs typeface="Times New Roman"/>
            </a:endParaRPr>
          </a:p>
        </p:txBody>
      </p:sp>
      <p:sp>
        <p:nvSpPr>
          <p:cNvPr id="24" name="TextBox 23">
            <a:extLst>
              <a:ext uri="{FF2B5EF4-FFF2-40B4-BE49-F238E27FC236}">
                <a16:creationId xmlns:a16="http://schemas.microsoft.com/office/drawing/2014/main" id="{F51EF90C-5EF6-4D4F-BB79-2AD1FC15C363}"/>
              </a:ext>
            </a:extLst>
          </p:cNvPr>
          <p:cNvSpPr txBox="1"/>
          <p:nvPr/>
        </p:nvSpPr>
        <p:spPr>
          <a:xfrm>
            <a:off x="8041505" y="3376847"/>
            <a:ext cx="1611662" cy="307777"/>
          </a:xfrm>
          <a:prstGeom prst="rect">
            <a:avLst/>
          </a:prstGeom>
          <a:noFill/>
        </p:spPr>
        <p:txBody>
          <a:bodyPr wrap="square" lIns="91440" tIns="45720" rIns="91440" bIns="45720" rtlCol="0" anchor="t">
            <a:spAutoFit/>
          </a:bodyPr>
          <a:lstStyle/>
          <a:p>
            <a:pPr algn="ctr"/>
            <a:r>
              <a:rPr lang="en-US" sz="1400">
                <a:latin typeface="Times New Roman"/>
                <a:cs typeface="Times New Roman"/>
              </a:rPr>
              <a:t>Ground Truth</a:t>
            </a:r>
          </a:p>
        </p:txBody>
      </p:sp>
      <p:sp>
        <p:nvSpPr>
          <p:cNvPr id="25" name="TextBox 24">
            <a:extLst>
              <a:ext uri="{FF2B5EF4-FFF2-40B4-BE49-F238E27FC236}">
                <a16:creationId xmlns:a16="http://schemas.microsoft.com/office/drawing/2014/main" id="{9F695C36-E795-4E4C-A0D0-5B005E9DE48E}"/>
              </a:ext>
            </a:extLst>
          </p:cNvPr>
          <p:cNvSpPr txBox="1"/>
          <p:nvPr/>
        </p:nvSpPr>
        <p:spPr>
          <a:xfrm>
            <a:off x="5724527" y="3382240"/>
            <a:ext cx="1363406" cy="307777"/>
          </a:xfrm>
          <a:prstGeom prst="rect">
            <a:avLst/>
          </a:prstGeom>
          <a:noFill/>
        </p:spPr>
        <p:txBody>
          <a:bodyPr wrap="square" lIns="91440" tIns="45720" rIns="91440" bIns="45720" rtlCol="0" anchor="t">
            <a:spAutoFit/>
          </a:bodyPr>
          <a:lstStyle/>
          <a:p>
            <a:pPr algn="ctr"/>
            <a:r>
              <a:rPr lang="en-US" sz="1400">
                <a:latin typeface="Times New Roman"/>
                <a:cs typeface="Times New Roman"/>
              </a:rPr>
              <a:t>Our Network</a:t>
            </a:r>
          </a:p>
        </p:txBody>
      </p:sp>
      <p:sp>
        <p:nvSpPr>
          <p:cNvPr id="26" name="TextBox 25">
            <a:extLst>
              <a:ext uri="{FF2B5EF4-FFF2-40B4-BE49-F238E27FC236}">
                <a16:creationId xmlns:a16="http://schemas.microsoft.com/office/drawing/2014/main" id="{88ED2F67-D7E8-4FE5-9D94-628C6C6E0227}"/>
              </a:ext>
            </a:extLst>
          </p:cNvPr>
          <p:cNvSpPr txBox="1"/>
          <p:nvPr/>
        </p:nvSpPr>
        <p:spPr>
          <a:xfrm>
            <a:off x="3438621" y="3374091"/>
            <a:ext cx="1248770" cy="307777"/>
          </a:xfrm>
          <a:prstGeom prst="rect">
            <a:avLst/>
          </a:prstGeom>
          <a:noFill/>
        </p:spPr>
        <p:txBody>
          <a:bodyPr wrap="square" lIns="91440" tIns="45720" rIns="91440" bIns="45720" rtlCol="0" anchor="t">
            <a:spAutoFit/>
          </a:bodyPr>
          <a:lstStyle/>
          <a:p>
            <a:pPr algn="ctr"/>
            <a:r>
              <a:rPr lang="en-US" sz="1400">
                <a:latin typeface="Times New Roman"/>
                <a:cs typeface="Times New Roman"/>
              </a:rPr>
              <a:t>Cycle GAN</a:t>
            </a:r>
          </a:p>
        </p:txBody>
      </p:sp>
      <p:sp>
        <p:nvSpPr>
          <p:cNvPr id="27" name="TextBox 26">
            <a:extLst>
              <a:ext uri="{FF2B5EF4-FFF2-40B4-BE49-F238E27FC236}">
                <a16:creationId xmlns:a16="http://schemas.microsoft.com/office/drawing/2014/main" id="{4D0A098D-4AB5-4AB8-A52A-D13A099EFD92}"/>
              </a:ext>
            </a:extLst>
          </p:cNvPr>
          <p:cNvSpPr txBox="1"/>
          <p:nvPr/>
        </p:nvSpPr>
        <p:spPr>
          <a:xfrm>
            <a:off x="1011654" y="3369890"/>
            <a:ext cx="1248770" cy="307777"/>
          </a:xfrm>
          <a:prstGeom prst="rect">
            <a:avLst/>
          </a:prstGeom>
          <a:noFill/>
        </p:spPr>
        <p:txBody>
          <a:bodyPr wrap="square" lIns="91440" tIns="45720" rIns="91440" bIns="45720" rtlCol="0" anchor="t">
            <a:spAutoFit/>
          </a:bodyPr>
          <a:lstStyle/>
          <a:p>
            <a:pPr algn="ctr"/>
            <a:r>
              <a:rPr lang="en-US" sz="1400">
                <a:latin typeface="Times New Roman"/>
                <a:cs typeface="Times New Roman"/>
              </a:rPr>
              <a:t>FFA</a:t>
            </a:r>
          </a:p>
        </p:txBody>
      </p:sp>
      <p:sp>
        <p:nvSpPr>
          <p:cNvPr id="28" name="TextBox 27">
            <a:extLst>
              <a:ext uri="{FF2B5EF4-FFF2-40B4-BE49-F238E27FC236}">
                <a16:creationId xmlns:a16="http://schemas.microsoft.com/office/drawing/2014/main" id="{E596C186-EF6B-4B7D-BF02-EC936EFBE554}"/>
              </a:ext>
            </a:extLst>
          </p:cNvPr>
          <p:cNvSpPr txBox="1"/>
          <p:nvPr/>
        </p:nvSpPr>
        <p:spPr>
          <a:xfrm>
            <a:off x="4422416" y="6167813"/>
            <a:ext cx="3964674" cy="375313"/>
          </a:xfrm>
          <a:prstGeom prst="rect">
            <a:avLst/>
          </a:prstGeom>
          <a:noFill/>
        </p:spPr>
        <p:txBody>
          <a:bodyPr wrap="square" rtlCol="0">
            <a:spAutoFit/>
          </a:bodyPr>
          <a:lstStyle/>
          <a:p>
            <a:pPr algn="ctr"/>
            <a:r>
              <a:rPr lang="en-US"/>
              <a:t>Fig 18: Results of 3 models </a:t>
            </a:r>
          </a:p>
        </p:txBody>
      </p:sp>
      <p:sp>
        <p:nvSpPr>
          <p:cNvPr id="29" name="Date Placeholder 28">
            <a:extLst>
              <a:ext uri="{FF2B5EF4-FFF2-40B4-BE49-F238E27FC236}">
                <a16:creationId xmlns:a16="http://schemas.microsoft.com/office/drawing/2014/main" id="{9075C36C-F0B9-4DC9-BB89-2430BA60473C}"/>
              </a:ext>
            </a:extLst>
          </p:cNvPr>
          <p:cNvSpPr>
            <a:spLocks noGrp="1"/>
          </p:cNvSpPr>
          <p:nvPr>
            <p:ph type="dt" sz="half" idx="10"/>
          </p:nvPr>
        </p:nvSpPr>
        <p:spPr/>
        <p:txBody>
          <a:bodyPr/>
          <a:lstStyle/>
          <a:p>
            <a:r>
              <a:rPr lang="en-US"/>
              <a:t>6/14/2022</a:t>
            </a:r>
          </a:p>
        </p:txBody>
      </p:sp>
      <p:sp>
        <p:nvSpPr>
          <p:cNvPr id="30" name="Footer Placeholder 29">
            <a:extLst>
              <a:ext uri="{FF2B5EF4-FFF2-40B4-BE49-F238E27FC236}">
                <a16:creationId xmlns:a16="http://schemas.microsoft.com/office/drawing/2014/main" id="{2ABF8189-786C-48CD-8811-5D8E7EADACA9}"/>
              </a:ext>
            </a:extLst>
          </p:cNvPr>
          <p:cNvSpPr>
            <a:spLocks noGrp="1"/>
          </p:cNvSpPr>
          <p:nvPr>
            <p:ph type="ftr" sz="quarter" idx="11"/>
          </p:nvPr>
        </p:nvSpPr>
        <p:spPr>
          <a:xfrm>
            <a:off x="4031343" y="6537779"/>
            <a:ext cx="4114800" cy="365125"/>
          </a:xfrm>
        </p:spPr>
        <p:txBody>
          <a:bodyPr/>
          <a:lstStyle/>
          <a:p>
            <a:r>
              <a:rPr lang="en-US"/>
              <a:t>Dept. of Mechatronics, MIT Manipal</a:t>
            </a:r>
          </a:p>
        </p:txBody>
      </p:sp>
      <p:sp>
        <p:nvSpPr>
          <p:cNvPr id="31" name="Slide Number Placeholder 30">
            <a:extLst>
              <a:ext uri="{FF2B5EF4-FFF2-40B4-BE49-F238E27FC236}">
                <a16:creationId xmlns:a16="http://schemas.microsoft.com/office/drawing/2014/main" id="{735C04A7-BCB7-4DF9-8D8B-4E558555BA9B}"/>
              </a:ext>
            </a:extLst>
          </p:cNvPr>
          <p:cNvSpPr>
            <a:spLocks noGrp="1"/>
          </p:cNvSpPr>
          <p:nvPr>
            <p:ph type="sldNum" sz="quarter" idx="12"/>
          </p:nvPr>
        </p:nvSpPr>
        <p:spPr/>
        <p:txBody>
          <a:bodyPr/>
          <a:lstStyle/>
          <a:p>
            <a:fld id="{D0616022-2DF8-8644-8036-BD5A9B424EBB}" type="slidenum">
              <a:rPr lang="en-US" smtClean="0"/>
              <a:t>43</a:t>
            </a:fld>
            <a:endParaRPr lang="en-US"/>
          </a:p>
        </p:txBody>
      </p:sp>
    </p:spTree>
    <p:extLst>
      <p:ext uri="{BB962C8B-B14F-4D97-AF65-F5344CB8AC3E}">
        <p14:creationId xmlns:p14="http://schemas.microsoft.com/office/powerpoint/2010/main" val="387157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E756DB-994E-49F2-B420-D6591A4ABA93}"/>
              </a:ext>
            </a:extLst>
          </p:cNvPr>
          <p:cNvSpPr>
            <a:spLocks noGrp="1"/>
          </p:cNvSpPr>
          <p:nvPr>
            <p:ph type="title"/>
          </p:nvPr>
        </p:nvSpPr>
        <p:spPr>
          <a:xfrm>
            <a:off x="838200" y="365125"/>
            <a:ext cx="10515600" cy="1325563"/>
          </a:xfrm>
        </p:spPr>
        <p:txBody>
          <a:bodyPr>
            <a:normAutofit/>
          </a:bodyPr>
          <a:lstStyle/>
          <a:p>
            <a:r>
              <a:rPr lang="en-US" sz="3200">
                <a:latin typeface="Times New Roman" panose="02020603050405020304" pitchFamily="18" charset="0"/>
                <a:cs typeface="Times New Roman" panose="02020603050405020304" pitchFamily="18" charset="0"/>
              </a:rPr>
              <a:t>Results</a:t>
            </a:r>
          </a:p>
        </p:txBody>
      </p:sp>
      <p:pic>
        <p:nvPicPr>
          <p:cNvPr id="5" name="Picture 4">
            <a:extLst>
              <a:ext uri="{FF2B5EF4-FFF2-40B4-BE49-F238E27FC236}">
                <a16:creationId xmlns:a16="http://schemas.microsoft.com/office/drawing/2014/main" id="{7E4CB3CB-F33F-431D-83AD-62F1C4CC0221}"/>
              </a:ext>
            </a:extLst>
          </p:cNvPr>
          <p:cNvPicPr>
            <a:picLocks noChangeAspect="1"/>
          </p:cNvPicPr>
          <p:nvPr/>
        </p:nvPicPr>
        <p:blipFill>
          <a:blip r:embed="rId2"/>
          <a:stretch>
            <a:fillRect/>
          </a:stretch>
        </p:blipFill>
        <p:spPr>
          <a:xfrm>
            <a:off x="3841845" y="3706446"/>
            <a:ext cx="4694830" cy="2308113"/>
          </a:xfrm>
          <a:prstGeom prst="rect">
            <a:avLst/>
          </a:prstGeom>
        </p:spPr>
      </p:pic>
      <p:pic>
        <p:nvPicPr>
          <p:cNvPr id="6" name="Picture 5">
            <a:extLst>
              <a:ext uri="{FF2B5EF4-FFF2-40B4-BE49-F238E27FC236}">
                <a16:creationId xmlns:a16="http://schemas.microsoft.com/office/drawing/2014/main" id="{12CBDED8-29B7-4DFB-8C68-43C99F21C092}"/>
              </a:ext>
            </a:extLst>
          </p:cNvPr>
          <p:cNvPicPr>
            <a:picLocks noChangeAspect="1"/>
          </p:cNvPicPr>
          <p:nvPr/>
        </p:nvPicPr>
        <p:blipFill>
          <a:blip r:embed="rId3"/>
          <a:stretch>
            <a:fillRect/>
          </a:stretch>
        </p:blipFill>
        <p:spPr>
          <a:xfrm>
            <a:off x="3841845" y="1112756"/>
            <a:ext cx="4694830" cy="1745372"/>
          </a:xfrm>
          <a:prstGeom prst="rect">
            <a:avLst/>
          </a:prstGeom>
        </p:spPr>
      </p:pic>
      <p:sp>
        <p:nvSpPr>
          <p:cNvPr id="7" name="TextBox 6">
            <a:extLst>
              <a:ext uri="{FF2B5EF4-FFF2-40B4-BE49-F238E27FC236}">
                <a16:creationId xmlns:a16="http://schemas.microsoft.com/office/drawing/2014/main" id="{F9894DFF-1A5F-43ED-8E06-82BD03D5D710}"/>
              </a:ext>
            </a:extLst>
          </p:cNvPr>
          <p:cNvSpPr txBox="1"/>
          <p:nvPr/>
        </p:nvSpPr>
        <p:spPr>
          <a:xfrm>
            <a:off x="4367283" y="2863874"/>
            <a:ext cx="1255594"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Input</a:t>
            </a:r>
          </a:p>
        </p:txBody>
      </p:sp>
      <p:sp>
        <p:nvSpPr>
          <p:cNvPr id="8" name="TextBox 7">
            <a:extLst>
              <a:ext uri="{FF2B5EF4-FFF2-40B4-BE49-F238E27FC236}">
                <a16:creationId xmlns:a16="http://schemas.microsoft.com/office/drawing/2014/main" id="{D436DB07-06C8-492A-B9AB-E36A60A5FBC1}"/>
              </a:ext>
            </a:extLst>
          </p:cNvPr>
          <p:cNvSpPr txBox="1"/>
          <p:nvPr/>
        </p:nvSpPr>
        <p:spPr>
          <a:xfrm>
            <a:off x="6710149" y="2858128"/>
            <a:ext cx="1255594"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Output</a:t>
            </a:r>
          </a:p>
        </p:txBody>
      </p:sp>
      <p:sp>
        <p:nvSpPr>
          <p:cNvPr id="9" name="TextBox 8">
            <a:extLst>
              <a:ext uri="{FF2B5EF4-FFF2-40B4-BE49-F238E27FC236}">
                <a16:creationId xmlns:a16="http://schemas.microsoft.com/office/drawing/2014/main" id="{4BDC79AF-9CC4-433C-BD57-12D5582F76AF}"/>
              </a:ext>
            </a:extLst>
          </p:cNvPr>
          <p:cNvSpPr txBox="1"/>
          <p:nvPr/>
        </p:nvSpPr>
        <p:spPr>
          <a:xfrm>
            <a:off x="4478740" y="5964191"/>
            <a:ext cx="1255594"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Input</a:t>
            </a:r>
          </a:p>
        </p:txBody>
      </p:sp>
      <p:sp>
        <p:nvSpPr>
          <p:cNvPr id="10" name="TextBox 9">
            <a:extLst>
              <a:ext uri="{FF2B5EF4-FFF2-40B4-BE49-F238E27FC236}">
                <a16:creationId xmlns:a16="http://schemas.microsoft.com/office/drawing/2014/main" id="{0F158BBE-E694-4BBA-BC69-FB9DB883FA11}"/>
              </a:ext>
            </a:extLst>
          </p:cNvPr>
          <p:cNvSpPr txBox="1"/>
          <p:nvPr/>
        </p:nvSpPr>
        <p:spPr>
          <a:xfrm>
            <a:off x="6710149" y="5964191"/>
            <a:ext cx="1255594"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Output</a:t>
            </a:r>
          </a:p>
        </p:txBody>
      </p:sp>
      <p:sp>
        <p:nvSpPr>
          <p:cNvPr id="11" name="TextBox 10">
            <a:extLst>
              <a:ext uri="{FF2B5EF4-FFF2-40B4-BE49-F238E27FC236}">
                <a16:creationId xmlns:a16="http://schemas.microsoft.com/office/drawing/2014/main" id="{DC2A013A-07FF-4D11-84CC-3FAD2F635AED}"/>
              </a:ext>
            </a:extLst>
          </p:cNvPr>
          <p:cNvSpPr txBox="1"/>
          <p:nvPr/>
        </p:nvSpPr>
        <p:spPr>
          <a:xfrm>
            <a:off x="5394275" y="3227089"/>
            <a:ext cx="1627497"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Fig 19: FFA net</a:t>
            </a:r>
          </a:p>
        </p:txBody>
      </p:sp>
      <p:sp>
        <p:nvSpPr>
          <p:cNvPr id="12" name="TextBox 11">
            <a:extLst>
              <a:ext uri="{FF2B5EF4-FFF2-40B4-BE49-F238E27FC236}">
                <a16:creationId xmlns:a16="http://schemas.microsoft.com/office/drawing/2014/main" id="{17AEAAFF-AF74-4A7C-9DCE-24348A8A5F03}"/>
              </a:ext>
            </a:extLst>
          </p:cNvPr>
          <p:cNvSpPr txBox="1"/>
          <p:nvPr/>
        </p:nvSpPr>
        <p:spPr>
          <a:xfrm>
            <a:off x="5144068" y="6282505"/>
            <a:ext cx="2033517"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Fig 20: Cycle GAN</a:t>
            </a:r>
          </a:p>
        </p:txBody>
      </p:sp>
      <p:sp>
        <p:nvSpPr>
          <p:cNvPr id="13" name="Date Placeholder 12">
            <a:extLst>
              <a:ext uri="{FF2B5EF4-FFF2-40B4-BE49-F238E27FC236}">
                <a16:creationId xmlns:a16="http://schemas.microsoft.com/office/drawing/2014/main" id="{ABB2C190-0153-4C56-8DDA-9EFAEA2BCAD9}"/>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6/14/2022</a:t>
            </a:r>
          </a:p>
        </p:txBody>
      </p:sp>
      <p:sp>
        <p:nvSpPr>
          <p:cNvPr id="14" name="Footer Placeholder 13">
            <a:extLst>
              <a:ext uri="{FF2B5EF4-FFF2-40B4-BE49-F238E27FC236}">
                <a16:creationId xmlns:a16="http://schemas.microsoft.com/office/drawing/2014/main" id="{356E18EB-C734-4AAC-B225-21687C90303A}"/>
              </a:ext>
            </a:extLst>
          </p:cNvPr>
          <p:cNvSpPr>
            <a:spLocks noGrp="1"/>
          </p:cNvSpPr>
          <p:nvPr>
            <p:ph type="ftr" sz="quarter" idx="11"/>
          </p:nvPr>
        </p:nvSpPr>
        <p:spPr>
          <a:xfrm>
            <a:off x="4038600" y="6557434"/>
            <a:ext cx="4114800" cy="365125"/>
          </a:xfrm>
        </p:spPr>
        <p:txBody>
          <a:bodyPr/>
          <a:lstStyle/>
          <a:p>
            <a:r>
              <a:rPr lang="en-US" dirty="0">
                <a:latin typeface="Times New Roman" panose="02020603050405020304" pitchFamily="18" charset="0"/>
                <a:cs typeface="Times New Roman" panose="02020603050405020304" pitchFamily="18" charset="0"/>
              </a:rPr>
              <a:t>Dept. of Mechatronics, MIT Manipal</a:t>
            </a:r>
          </a:p>
        </p:txBody>
      </p:sp>
      <p:sp>
        <p:nvSpPr>
          <p:cNvPr id="15" name="Slide Number Placeholder 14">
            <a:extLst>
              <a:ext uri="{FF2B5EF4-FFF2-40B4-BE49-F238E27FC236}">
                <a16:creationId xmlns:a16="http://schemas.microsoft.com/office/drawing/2014/main" id="{81AC1CF2-D9F0-400E-AD67-FFFC74DD035F}"/>
              </a:ext>
            </a:extLst>
          </p:cNvPr>
          <p:cNvSpPr>
            <a:spLocks noGrp="1"/>
          </p:cNvSpPr>
          <p:nvPr>
            <p:ph type="sldNum" sz="quarter" idx="12"/>
          </p:nvPr>
        </p:nvSpPr>
        <p:spPr/>
        <p:txBody>
          <a:bodyPr/>
          <a:lstStyle/>
          <a:p>
            <a:fld id="{D0616022-2DF8-8644-8036-BD5A9B424EBB}" type="slidenum">
              <a:rPr lang="en-US" smtClean="0">
                <a:latin typeface="Times New Roman" panose="02020603050405020304" pitchFamily="18" charset="0"/>
                <a:cs typeface="Times New Roman" panose="02020603050405020304" pitchFamily="18" charset="0"/>
              </a:rPr>
              <a:t>44</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587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F1E027-C5EE-47A7-BA94-9B50A4F7814C}"/>
              </a:ext>
            </a:extLst>
          </p:cNvPr>
          <p:cNvSpPr>
            <a:spLocks noGrp="1"/>
          </p:cNvSpPr>
          <p:nvPr>
            <p:ph type="title"/>
          </p:nvPr>
        </p:nvSpPr>
        <p:spPr>
          <a:xfrm>
            <a:off x="838200" y="365125"/>
            <a:ext cx="10515600" cy="1325563"/>
          </a:xfrm>
        </p:spPr>
        <p:txBody>
          <a:bodyPr>
            <a:normAutofit/>
          </a:bodyPr>
          <a:lstStyle/>
          <a:p>
            <a:r>
              <a:rPr lang="en-US" sz="3200">
                <a:latin typeface="Times New Roman" panose="02020603050405020304" pitchFamily="18" charset="0"/>
                <a:cs typeface="Times New Roman" panose="02020603050405020304" pitchFamily="18" charset="0"/>
              </a:rPr>
              <a:t>Results</a:t>
            </a:r>
          </a:p>
        </p:txBody>
      </p:sp>
      <p:pic>
        <p:nvPicPr>
          <p:cNvPr id="6" name="Picture 5">
            <a:extLst>
              <a:ext uri="{FF2B5EF4-FFF2-40B4-BE49-F238E27FC236}">
                <a16:creationId xmlns:a16="http://schemas.microsoft.com/office/drawing/2014/main" id="{7DE28E60-C3EC-4F4B-86B0-70D03BD3E047}"/>
              </a:ext>
            </a:extLst>
          </p:cNvPr>
          <p:cNvPicPr>
            <a:picLocks noChangeAspect="1"/>
          </p:cNvPicPr>
          <p:nvPr/>
        </p:nvPicPr>
        <p:blipFill>
          <a:blip r:embed="rId2"/>
          <a:stretch>
            <a:fillRect/>
          </a:stretch>
        </p:blipFill>
        <p:spPr>
          <a:xfrm>
            <a:off x="3841845" y="1196997"/>
            <a:ext cx="4619768" cy="2136809"/>
          </a:xfrm>
          <a:prstGeom prst="rect">
            <a:avLst/>
          </a:prstGeom>
        </p:spPr>
      </p:pic>
      <p:pic>
        <p:nvPicPr>
          <p:cNvPr id="7" name="Picture 6">
            <a:extLst>
              <a:ext uri="{FF2B5EF4-FFF2-40B4-BE49-F238E27FC236}">
                <a16:creationId xmlns:a16="http://schemas.microsoft.com/office/drawing/2014/main" id="{84529270-8DC4-4F19-B0FB-0F70B3BED646}"/>
              </a:ext>
            </a:extLst>
          </p:cNvPr>
          <p:cNvPicPr>
            <a:picLocks noChangeAspect="1"/>
          </p:cNvPicPr>
          <p:nvPr/>
        </p:nvPicPr>
        <p:blipFill>
          <a:blip r:embed="rId3"/>
          <a:stretch>
            <a:fillRect/>
          </a:stretch>
        </p:blipFill>
        <p:spPr>
          <a:xfrm>
            <a:off x="3841845" y="3899422"/>
            <a:ext cx="4619768" cy="2284970"/>
          </a:xfrm>
          <a:prstGeom prst="rect">
            <a:avLst/>
          </a:prstGeom>
        </p:spPr>
      </p:pic>
      <p:sp>
        <p:nvSpPr>
          <p:cNvPr id="8" name="TextBox 7">
            <a:extLst>
              <a:ext uri="{FF2B5EF4-FFF2-40B4-BE49-F238E27FC236}">
                <a16:creationId xmlns:a16="http://schemas.microsoft.com/office/drawing/2014/main" id="{0899B547-E465-41F5-9F0D-92437613001E}"/>
              </a:ext>
            </a:extLst>
          </p:cNvPr>
          <p:cNvSpPr txBox="1"/>
          <p:nvPr/>
        </p:nvSpPr>
        <p:spPr>
          <a:xfrm>
            <a:off x="6648734" y="3244334"/>
            <a:ext cx="1255594"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Output</a:t>
            </a:r>
          </a:p>
        </p:txBody>
      </p:sp>
      <p:sp>
        <p:nvSpPr>
          <p:cNvPr id="9" name="TextBox 8">
            <a:extLst>
              <a:ext uri="{FF2B5EF4-FFF2-40B4-BE49-F238E27FC236}">
                <a16:creationId xmlns:a16="http://schemas.microsoft.com/office/drawing/2014/main" id="{9DC254AC-133A-4274-AF00-AA19C41FD23A}"/>
              </a:ext>
            </a:extLst>
          </p:cNvPr>
          <p:cNvSpPr txBox="1"/>
          <p:nvPr/>
        </p:nvSpPr>
        <p:spPr>
          <a:xfrm>
            <a:off x="6648734" y="6100816"/>
            <a:ext cx="1255594"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Output</a:t>
            </a:r>
          </a:p>
        </p:txBody>
      </p:sp>
      <p:sp>
        <p:nvSpPr>
          <p:cNvPr id="10" name="TextBox 9">
            <a:extLst>
              <a:ext uri="{FF2B5EF4-FFF2-40B4-BE49-F238E27FC236}">
                <a16:creationId xmlns:a16="http://schemas.microsoft.com/office/drawing/2014/main" id="{18A2BBEB-0B62-466A-B85D-D86354DBA0BC}"/>
              </a:ext>
            </a:extLst>
          </p:cNvPr>
          <p:cNvSpPr txBox="1"/>
          <p:nvPr/>
        </p:nvSpPr>
        <p:spPr>
          <a:xfrm>
            <a:off x="4428698" y="3244334"/>
            <a:ext cx="1255594"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Input</a:t>
            </a:r>
          </a:p>
        </p:txBody>
      </p:sp>
      <p:sp>
        <p:nvSpPr>
          <p:cNvPr id="11" name="TextBox 10">
            <a:extLst>
              <a:ext uri="{FF2B5EF4-FFF2-40B4-BE49-F238E27FC236}">
                <a16:creationId xmlns:a16="http://schemas.microsoft.com/office/drawing/2014/main" id="{E1DE0F2B-CAFE-4A63-B531-0A7AD5B53E19}"/>
              </a:ext>
            </a:extLst>
          </p:cNvPr>
          <p:cNvSpPr txBox="1"/>
          <p:nvPr/>
        </p:nvSpPr>
        <p:spPr>
          <a:xfrm>
            <a:off x="4428698" y="6123543"/>
            <a:ext cx="1255594"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Input</a:t>
            </a:r>
          </a:p>
        </p:txBody>
      </p:sp>
      <p:sp>
        <p:nvSpPr>
          <p:cNvPr id="12" name="TextBox 11">
            <a:extLst>
              <a:ext uri="{FF2B5EF4-FFF2-40B4-BE49-F238E27FC236}">
                <a16:creationId xmlns:a16="http://schemas.microsoft.com/office/drawing/2014/main" id="{69C7CD92-0A76-40AC-9312-C49D61FCB905}"/>
              </a:ext>
            </a:extLst>
          </p:cNvPr>
          <p:cNvSpPr txBox="1"/>
          <p:nvPr/>
        </p:nvSpPr>
        <p:spPr>
          <a:xfrm>
            <a:off x="5456829" y="3496985"/>
            <a:ext cx="1571767"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Fig22: HI net</a:t>
            </a:r>
          </a:p>
        </p:txBody>
      </p:sp>
      <p:sp>
        <p:nvSpPr>
          <p:cNvPr id="13" name="TextBox 12">
            <a:extLst>
              <a:ext uri="{FF2B5EF4-FFF2-40B4-BE49-F238E27FC236}">
                <a16:creationId xmlns:a16="http://schemas.microsoft.com/office/drawing/2014/main" id="{F4FB60F5-451B-410B-8C2C-24BE338B52CE}"/>
              </a:ext>
            </a:extLst>
          </p:cNvPr>
          <p:cNvSpPr txBox="1"/>
          <p:nvPr/>
        </p:nvSpPr>
        <p:spPr>
          <a:xfrm>
            <a:off x="5361294" y="6326370"/>
            <a:ext cx="1762836"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Fig 21: NAF net</a:t>
            </a:r>
          </a:p>
        </p:txBody>
      </p:sp>
      <p:sp>
        <p:nvSpPr>
          <p:cNvPr id="14" name="Date Placeholder 13">
            <a:extLst>
              <a:ext uri="{FF2B5EF4-FFF2-40B4-BE49-F238E27FC236}">
                <a16:creationId xmlns:a16="http://schemas.microsoft.com/office/drawing/2014/main" id="{554A0054-0E06-445E-82D4-A8733CA3C261}"/>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6/14/2022</a:t>
            </a:r>
          </a:p>
        </p:txBody>
      </p:sp>
      <p:sp>
        <p:nvSpPr>
          <p:cNvPr id="15" name="Footer Placeholder 14">
            <a:extLst>
              <a:ext uri="{FF2B5EF4-FFF2-40B4-BE49-F238E27FC236}">
                <a16:creationId xmlns:a16="http://schemas.microsoft.com/office/drawing/2014/main" id="{E5F469A0-E77D-48F9-A3E0-2E8861093452}"/>
              </a:ext>
            </a:extLst>
          </p:cNvPr>
          <p:cNvSpPr>
            <a:spLocks noGrp="1"/>
          </p:cNvSpPr>
          <p:nvPr>
            <p:ph type="ftr" sz="quarter" idx="11"/>
          </p:nvPr>
        </p:nvSpPr>
        <p:spPr>
          <a:xfrm>
            <a:off x="4038600" y="6567445"/>
            <a:ext cx="4114800" cy="365125"/>
          </a:xfrm>
        </p:spPr>
        <p:txBody>
          <a:bodyPr/>
          <a:lstStyle/>
          <a:p>
            <a:r>
              <a:rPr lang="en-US" dirty="0">
                <a:latin typeface="Times New Roman" panose="02020603050405020304" pitchFamily="18" charset="0"/>
                <a:cs typeface="Times New Roman" panose="02020603050405020304" pitchFamily="18" charset="0"/>
              </a:rPr>
              <a:t>Dept. of Mechatronics, MIT Manipal</a:t>
            </a:r>
          </a:p>
        </p:txBody>
      </p:sp>
      <p:sp>
        <p:nvSpPr>
          <p:cNvPr id="16" name="Slide Number Placeholder 15">
            <a:extLst>
              <a:ext uri="{FF2B5EF4-FFF2-40B4-BE49-F238E27FC236}">
                <a16:creationId xmlns:a16="http://schemas.microsoft.com/office/drawing/2014/main" id="{0E4C97DA-1F12-4432-9204-4C5223AB40A4}"/>
              </a:ext>
            </a:extLst>
          </p:cNvPr>
          <p:cNvSpPr>
            <a:spLocks noGrp="1"/>
          </p:cNvSpPr>
          <p:nvPr>
            <p:ph type="sldNum" sz="quarter" idx="12"/>
          </p:nvPr>
        </p:nvSpPr>
        <p:spPr/>
        <p:txBody>
          <a:bodyPr/>
          <a:lstStyle/>
          <a:p>
            <a:fld id="{D0616022-2DF8-8644-8036-BD5A9B424EBB}" type="slidenum">
              <a:rPr lang="en-US" smtClean="0">
                <a:latin typeface="Times New Roman" panose="02020603050405020304" pitchFamily="18" charset="0"/>
                <a:cs typeface="Times New Roman" panose="02020603050405020304" pitchFamily="18" charset="0"/>
              </a:rPr>
              <a:t>45</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816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FD6EF7-EBFD-4E6D-B8E6-02FF76763BD3}"/>
              </a:ext>
            </a:extLst>
          </p:cNvPr>
          <p:cNvSpPr>
            <a:spLocks noGrp="1"/>
          </p:cNvSpPr>
          <p:nvPr>
            <p:ph type="title"/>
          </p:nvPr>
        </p:nvSpPr>
        <p:spPr>
          <a:xfrm>
            <a:off x="677562" y="359388"/>
            <a:ext cx="10515600" cy="864973"/>
          </a:xfrm>
        </p:spPr>
        <p:txBody>
          <a:bodyPr>
            <a:normAutofit/>
          </a:bodyPr>
          <a:lstStyle/>
          <a:p>
            <a:r>
              <a:rPr lang="en-US" sz="3200">
                <a:latin typeface="Times New Roman" panose="02020603050405020304" pitchFamily="18" charset="0"/>
                <a:cs typeface="Times New Roman" panose="02020603050405020304" pitchFamily="18" charset="0"/>
              </a:rPr>
              <a:t>Results</a:t>
            </a:r>
          </a:p>
        </p:txBody>
      </p:sp>
      <p:pic>
        <p:nvPicPr>
          <p:cNvPr id="5" name="Picture 4">
            <a:extLst>
              <a:ext uri="{FF2B5EF4-FFF2-40B4-BE49-F238E27FC236}">
                <a16:creationId xmlns:a16="http://schemas.microsoft.com/office/drawing/2014/main" id="{72CCBEC4-DC12-48BF-ACAC-7CB4A8B3A749}"/>
              </a:ext>
            </a:extLst>
          </p:cNvPr>
          <p:cNvPicPr>
            <a:picLocks noChangeAspect="1"/>
          </p:cNvPicPr>
          <p:nvPr/>
        </p:nvPicPr>
        <p:blipFill>
          <a:blip r:embed="rId2"/>
          <a:stretch>
            <a:fillRect/>
          </a:stretch>
        </p:blipFill>
        <p:spPr>
          <a:xfrm>
            <a:off x="3205940" y="1593693"/>
            <a:ext cx="6332609" cy="3055122"/>
          </a:xfrm>
          <a:prstGeom prst="rect">
            <a:avLst/>
          </a:prstGeom>
        </p:spPr>
      </p:pic>
      <p:sp>
        <p:nvSpPr>
          <p:cNvPr id="6" name="TextBox 5">
            <a:extLst>
              <a:ext uri="{FF2B5EF4-FFF2-40B4-BE49-F238E27FC236}">
                <a16:creationId xmlns:a16="http://schemas.microsoft.com/office/drawing/2014/main" id="{9F3E83A9-5461-4313-ABF6-0BB3D6933DAF}"/>
              </a:ext>
            </a:extLst>
          </p:cNvPr>
          <p:cNvSpPr txBox="1"/>
          <p:nvPr/>
        </p:nvSpPr>
        <p:spPr>
          <a:xfrm>
            <a:off x="7526802" y="4566440"/>
            <a:ext cx="1255594"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Output</a:t>
            </a:r>
          </a:p>
        </p:txBody>
      </p:sp>
      <p:sp>
        <p:nvSpPr>
          <p:cNvPr id="7" name="TextBox 6">
            <a:extLst>
              <a:ext uri="{FF2B5EF4-FFF2-40B4-BE49-F238E27FC236}">
                <a16:creationId xmlns:a16="http://schemas.microsoft.com/office/drawing/2014/main" id="{5418692D-A7CF-4E2D-AF52-745C28702BCE}"/>
              </a:ext>
            </a:extLst>
          </p:cNvPr>
          <p:cNvSpPr txBox="1"/>
          <p:nvPr/>
        </p:nvSpPr>
        <p:spPr>
          <a:xfrm>
            <a:off x="4091473" y="4566440"/>
            <a:ext cx="1255594"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Input</a:t>
            </a:r>
          </a:p>
        </p:txBody>
      </p:sp>
      <p:sp>
        <p:nvSpPr>
          <p:cNvPr id="8" name="TextBox 7">
            <a:extLst>
              <a:ext uri="{FF2B5EF4-FFF2-40B4-BE49-F238E27FC236}">
                <a16:creationId xmlns:a16="http://schemas.microsoft.com/office/drawing/2014/main" id="{424629FE-9D9E-4CB8-B9E7-27653CFF50DE}"/>
              </a:ext>
            </a:extLst>
          </p:cNvPr>
          <p:cNvSpPr txBox="1"/>
          <p:nvPr/>
        </p:nvSpPr>
        <p:spPr>
          <a:xfrm>
            <a:off x="5339502" y="5264307"/>
            <a:ext cx="2065483"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Fig 22: GMAN net</a:t>
            </a:r>
          </a:p>
        </p:txBody>
      </p:sp>
      <p:sp>
        <p:nvSpPr>
          <p:cNvPr id="9" name="Date Placeholder 8">
            <a:extLst>
              <a:ext uri="{FF2B5EF4-FFF2-40B4-BE49-F238E27FC236}">
                <a16:creationId xmlns:a16="http://schemas.microsoft.com/office/drawing/2014/main" id="{D797D03A-02B9-4514-A493-57487A3F78D9}"/>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6/14/2022</a:t>
            </a:r>
          </a:p>
        </p:txBody>
      </p:sp>
      <p:sp>
        <p:nvSpPr>
          <p:cNvPr id="10" name="Footer Placeholder 9">
            <a:extLst>
              <a:ext uri="{FF2B5EF4-FFF2-40B4-BE49-F238E27FC236}">
                <a16:creationId xmlns:a16="http://schemas.microsoft.com/office/drawing/2014/main" id="{A1038FD2-4C2B-4754-AFBA-0C3399A6993A}"/>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Dept. of Mechatronics, MIT Manipal</a:t>
            </a:r>
          </a:p>
        </p:txBody>
      </p:sp>
      <p:sp>
        <p:nvSpPr>
          <p:cNvPr id="11" name="Slide Number Placeholder 10">
            <a:extLst>
              <a:ext uri="{FF2B5EF4-FFF2-40B4-BE49-F238E27FC236}">
                <a16:creationId xmlns:a16="http://schemas.microsoft.com/office/drawing/2014/main" id="{12803CA4-FDDE-421A-BFD3-FE3995FA6E84}"/>
              </a:ext>
            </a:extLst>
          </p:cNvPr>
          <p:cNvSpPr>
            <a:spLocks noGrp="1"/>
          </p:cNvSpPr>
          <p:nvPr>
            <p:ph type="sldNum" sz="quarter" idx="12"/>
          </p:nvPr>
        </p:nvSpPr>
        <p:spPr/>
        <p:txBody>
          <a:bodyPr/>
          <a:lstStyle/>
          <a:p>
            <a:fld id="{D0616022-2DF8-8644-8036-BD5A9B424EBB}" type="slidenum">
              <a:rPr lang="en-US" smtClean="0">
                <a:latin typeface="Times New Roman" panose="02020603050405020304" pitchFamily="18" charset="0"/>
                <a:cs typeface="Times New Roman" panose="02020603050405020304" pitchFamily="18" charset="0"/>
              </a:rPr>
              <a:t>46</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865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029BF-5323-4F0F-A0AF-794DAB921138}"/>
              </a:ext>
            </a:extLst>
          </p:cNvPr>
          <p:cNvSpPr>
            <a:spLocks noGrp="1"/>
          </p:cNvSpPr>
          <p:nvPr>
            <p:ph type="title"/>
          </p:nvPr>
        </p:nvSpPr>
        <p:spPr>
          <a:xfrm>
            <a:off x="838200" y="365125"/>
            <a:ext cx="10515600" cy="870551"/>
          </a:xfrm>
        </p:spPr>
        <p:txBody>
          <a:bodyPr>
            <a:normAutofit/>
          </a:bodyPr>
          <a:lstStyle/>
          <a:p>
            <a:r>
              <a:rPr lang="en-US" sz="3200" dirty="0">
                <a:latin typeface="Times New Roman" panose="02020603050405020304" pitchFamily="18" charset="0"/>
                <a:cs typeface="Times New Roman" panose="02020603050405020304" pitchFamily="18" charset="0"/>
              </a:rPr>
              <a:t>Result Analysis</a:t>
            </a:r>
          </a:p>
        </p:txBody>
      </p:sp>
      <p:sp>
        <p:nvSpPr>
          <p:cNvPr id="3" name="Content Placeholder 2">
            <a:extLst>
              <a:ext uri="{FF2B5EF4-FFF2-40B4-BE49-F238E27FC236}">
                <a16:creationId xmlns:a16="http://schemas.microsoft.com/office/drawing/2014/main" id="{192FE82F-7425-45E3-A689-2D220801827D}"/>
              </a:ext>
            </a:extLst>
          </p:cNvPr>
          <p:cNvSpPr>
            <a:spLocks noGrp="1"/>
          </p:cNvSpPr>
          <p:nvPr>
            <p:ph idx="1"/>
          </p:nvPr>
        </p:nvSpPr>
        <p:spPr>
          <a:xfrm>
            <a:off x="838200" y="1322173"/>
            <a:ext cx="10515600" cy="4854790"/>
          </a:xfrm>
        </p:spPr>
        <p:txBody>
          <a:bodyPr vert="horz" lIns="91440" tIns="45720" rIns="91440" bIns="45720" rtlCol="0" anchor="t">
            <a:normAutofit/>
          </a:bodyPr>
          <a:lstStyle/>
          <a:p>
            <a:pPr marL="0" indent="0" algn="l" rtl="0">
              <a:buNone/>
            </a:pPr>
            <a:r>
              <a:rPr lang="en-US" sz="2400" b="0" i="0" dirty="0">
                <a:effectLst/>
                <a:latin typeface="Times New Roman" panose="02020603050405020304" pitchFamily="18" charset="0"/>
                <a:cs typeface="Times New Roman" panose="02020603050405020304" pitchFamily="18" charset="0"/>
              </a:rPr>
              <a:t>The work proposed by us was trained across multiple scenes and different types of flares, it is able to robustly remove lens </a:t>
            </a:r>
            <a:r>
              <a:rPr lang="en-US" sz="2400" dirty="0">
                <a:latin typeface="Times New Roman" panose="02020603050405020304" pitchFamily="18" charset="0"/>
                <a:cs typeface="Times New Roman" panose="02020603050405020304" pitchFamily="18" charset="0"/>
              </a:rPr>
              <a:t>flares</a:t>
            </a:r>
            <a:r>
              <a:rPr lang="en-US" sz="2400" b="0" i="0" dirty="0">
                <a:effectLst/>
                <a:latin typeface="Times New Roman" panose="02020603050405020304" pitchFamily="18" charset="0"/>
                <a:cs typeface="Times New Roman" panose="02020603050405020304" pitchFamily="18" charset="0"/>
              </a:rPr>
              <a:t> of various shapes, colors, and locations on diverse synthetic images. It even generalizes to multiple light sources. Compared to other methods like cycle GAN and FFA net.</a:t>
            </a:r>
            <a:endParaRPr lang="en-US"/>
          </a:p>
          <a:p>
            <a:pPr algn="l" rtl="0"/>
            <a:endParaRPr lang="en-US" sz="2400" dirty="0">
              <a:latin typeface="Times New Roman" panose="02020603050405020304" pitchFamily="18" charset="0"/>
              <a:cs typeface="Times New Roman" panose="02020603050405020304" pitchFamily="18" charset="0"/>
            </a:endParaRPr>
          </a:p>
          <a:p>
            <a:pPr algn="l" rtl="0"/>
            <a:endParaRPr lang="en-US" sz="2400" b="0" i="0" dirty="0">
              <a:effectLst/>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1FB59AE2-AD06-42E2-8DC6-49F33FC33D7A}"/>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6/14/2022</a:t>
            </a:r>
          </a:p>
        </p:txBody>
      </p:sp>
      <p:sp>
        <p:nvSpPr>
          <p:cNvPr id="5" name="Footer Placeholder 4">
            <a:extLst>
              <a:ext uri="{FF2B5EF4-FFF2-40B4-BE49-F238E27FC236}">
                <a16:creationId xmlns:a16="http://schemas.microsoft.com/office/drawing/2014/main" id="{55883569-328A-43BF-BFB1-289CE0BC409B}"/>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Dept. of Mechatronics, MIT Manipal</a:t>
            </a:r>
          </a:p>
        </p:txBody>
      </p:sp>
      <p:sp>
        <p:nvSpPr>
          <p:cNvPr id="6" name="Slide Number Placeholder 5">
            <a:extLst>
              <a:ext uri="{FF2B5EF4-FFF2-40B4-BE49-F238E27FC236}">
                <a16:creationId xmlns:a16="http://schemas.microsoft.com/office/drawing/2014/main" id="{0D0D4A21-8560-4CDC-B812-B9658BE966F7}"/>
              </a:ext>
            </a:extLst>
          </p:cNvPr>
          <p:cNvSpPr>
            <a:spLocks noGrp="1"/>
          </p:cNvSpPr>
          <p:nvPr>
            <p:ph type="sldNum" sz="quarter" idx="12"/>
          </p:nvPr>
        </p:nvSpPr>
        <p:spPr/>
        <p:txBody>
          <a:bodyPr/>
          <a:lstStyle/>
          <a:p>
            <a:fld id="{D0616022-2DF8-8644-8036-BD5A9B424EBB}" type="slidenum">
              <a:rPr lang="en-US" smtClean="0">
                <a:latin typeface="Times New Roman" panose="02020603050405020304" pitchFamily="18" charset="0"/>
                <a:cs typeface="Times New Roman" panose="02020603050405020304" pitchFamily="18" charset="0"/>
              </a:rPr>
              <a:t>47</a:t>
            </a:fld>
            <a:endParaRPr lang="en-US">
              <a:latin typeface="Times New Roman" panose="02020603050405020304" pitchFamily="18" charset="0"/>
              <a:cs typeface="Times New Roman" panose="02020603050405020304" pitchFamily="18" charset="0"/>
            </a:endParaRPr>
          </a:p>
        </p:txBody>
      </p:sp>
      <p:pic>
        <p:nvPicPr>
          <p:cNvPr id="9" name="Picture 8" descr="A picture containing outdoor, light&#10;&#10;Description automatically generated">
            <a:extLst>
              <a:ext uri="{FF2B5EF4-FFF2-40B4-BE49-F238E27FC236}">
                <a16:creationId xmlns:a16="http://schemas.microsoft.com/office/drawing/2014/main" id="{DDD6BF3C-BC46-4B8A-962F-97789B5F33E5}"/>
              </a:ext>
            </a:extLst>
          </p:cNvPr>
          <p:cNvPicPr>
            <a:picLocks noChangeAspect="1"/>
          </p:cNvPicPr>
          <p:nvPr/>
        </p:nvPicPr>
        <p:blipFill>
          <a:blip r:embed="rId2"/>
          <a:stretch>
            <a:fillRect/>
          </a:stretch>
        </p:blipFill>
        <p:spPr>
          <a:xfrm>
            <a:off x="1900380" y="3429000"/>
            <a:ext cx="1681021" cy="1681021"/>
          </a:xfrm>
          <a:prstGeom prst="rect">
            <a:avLst/>
          </a:prstGeom>
        </p:spPr>
      </p:pic>
      <p:pic>
        <p:nvPicPr>
          <p:cNvPr id="12" name="Picture 11" descr="A picture containing outdoor&#10;&#10;Description automatically generated">
            <a:extLst>
              <a:ext uri="{FF2B5EF4-FFF2-40B4-BE49-F238E27FC236}">
                <a16:creationId xmlns:a16="http://schemas.microsoft.com/office/drawing/2014/main" id="{3E9456DB-AEC4-4074-A0EC-0F0972CEA12E}"/>
              </a:ext>
            </a:extLst>
          </p:cNvPr>
          <p:cNvPicPr>
            <a:picLocks noChangeAspect="1"/>
          </p:cNvPicPr>
          <p:nvPr/>
        </p:nvPicPr>
        <p:blipFill>
          <a:blip r:embed="rId3"/>
          <a:stretch>
            <a:fillRect/>
          </a:stretch>
        </p:blipFill>
        <p:spPr>
          <a:xfrm>
            <a:off x="5244850" y="3410716"/>
            <a:ext cx="1702299" cy="1681020"/>
          </a:xfrm>
          <a:prstGeom prst="rect">
            <a:avLst/>
          </a:prstGeom>
        </p:spPr>
      </p:pic>
      <p:pic>
        <p:nvPicPr>
          <p:cNvPr id="15" name="Picture 14" descr="A picture containing outdoor&#10;&#10;Description automatically generated">
            <a:extLst>
              <a:ext uri="{FF2B5EF4-FFF2-40B4-BE49-F238E27FC236}">
                <a16:creationId xmlns:a16="http://schemas.microsoft.com/office/drawing/2014/main" id="{56DF7E0B-FB17-4FD3-A142-0CAD868084F4}"/>
              </a:ext>
            </a:extLst>
          </p:cNvPr>
          <p:cNvPicPr>
            <a:picLocks noChangeAspect="1"/>
          </p:cNvPicPr>
          <p:nvPr/>
        </p:nvPicPr>
        <p:blipFill>
          <a:blip r:embed="rId4"/>
          <a:stretch>
            <a:fillRect/>
          </a:stretch>
        </p:blipFill>
        <p:spPr>
          <a:xfrm>
            <a:off x="8610600" y="3429001"/>
            <a:ext cx="1681020" cy="1681020"/>
          </a:xfrm>
          <a:prstGeom prst="rect">
            <a:avLst/>
          </a:prstGeom>
        </p:spPr>
      </p:pic>
      <p:sp>
        <p:nvSpPr>
          <p:cNvPr id="16" name="TextBox 15">
            <a:extLst>
              <a:ext uri="{FF2B5EF4-FFF2-40B4-BE49-F238E27FC236}">
                <a16:creationId xmlns:a16="http://schemas.microsoft.com/office/drawing/2014/main" id="{D6FCC1FF-005D-41FE-ABA7-1BC72321EFAF}"/>
              </a:ext>
            </a:extLst>
          </p:cNvPr>
          <p:cNvSpPr txBox="1"/>
          <p:nvPr/>
        </p:nvSpPr>
        <p:spPr>
          <a:xfrm>
            <a:off x="2230144" y="5110021"/>
            <a:ext cx="1021492"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Input</a:t>
            </a:r>
          </a:p>
        </p:txBody>
      </p:sp>
      <p:sp>
        <p:nvSpPr>
          <p:cNvPr id="17" name="TextBox 16">
            <a:extLst>
              <a:ext uri="{FF2B5EF4-FFF2-40B4-BE49-F238E27FC236}">
                <a16:creationId xmlns:a16="http://schemas.microsoft.com/office/drawing/2014/main" id="{B8EEEF51-77F5-4F80-A02E-AD8C51B28E3B}"/>
              </a:ext>
            </a:extLst>
          </p:cNvPr>
          <p:cNvSpPr txBox="1"/>
          <p:nvPr/>
        </p:nvSpPr>
        <p:spPr>
          <a:xfrm>
            <a:off x="5496649" y="5109068"/>
            <a:ext cx="137591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Cycle GAN</a:t>
            </a:r>
          </a:p>
        </p:txBody>
      </p:sp>
      <p:sp>
        <p:nvSpPr>
          <p:cNvPr id="18" name="TextBox 17">
            <a:extLst>
              <a:ext uri="{FF2B5EF4-FFF2-40B4-BE49-F238E27FC236}">
                <a16:creationId xmlns:a16="http://schemas.microsoft.com/office/drawing/2014/main" id="{5B572447-BEEF-48F0-B94F-5069D801C07C}"/>
              </a:ext>
            </a:extLst>
          </p:cNvPr>
          <p:cNvSpPr txBox="1"/>
          <p:nvPr/>
        </p:nvSpPr>
        <p:spPr>
          <a:xfrm>
            <a:off x="8940364" y="5109067"/>
            <a:ext cx="1021492"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Ours</a:t>
            </a:r>
          </a:p>
        </p:txBody>
      </p:sp>
      <p:sp>
        <p:nvSpPr>
          <p:cNvPr id="19" name="TextBox 18">
            <a:extLst>
              <a:ext uri="{FF2B5EF4-FFF2-40B4-BE49-F238E27FC236}">
                <a16:creationId xmlns:a16="http://schemas.microsoft.com/office/drawing/2014/main" id="{B89F19E5-8A8E-4A8D-BAE5-F10CC9E0118B}"/>
              </a:ext>
            </a:extLst>
          </p:cNvPr>
          <p:cNvSpPr txBox="1"/>
          <p:nvPr/>
        </p:nvSpPr>
        <p:spPr>
          <a:xfrm>
            <a:off x="3581400" y="5750120"/>
            <a:ext cx="5010665"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Fig23: Comparing our model across multiple sources.</a:t>
            </a:r>
          </a:p>
        </p:txBody>
      </p:sp>
    </p:spTree>
    <p:extLst>
      <p:ext uri="{BB962C8B-B14F-4D97-AF65-F5344CB8AC3E}">
        <p14:creationId xmlns:p14="http://schemas.microsoft.com/office/powerpoint/2010/main" val="1709726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7999F-B75D-47F5-BCF3-502BE4C32566}"/>
              </a:ext>
            </a:extLst>
          </p:cNvPr>
          <p:cNvSpPr>
            <a:spLocks noGrp="1"/>
          </p:cNvSpPr>
          <p:nvPr>
            <p:ph type="title"/>
          </p:nvPr>
        </p:nvSpPr>
        <p:spPr>
          <a:xfrm>
            <a:off x="838200" y="365126"/>
            <a:ext cx="10515600" cy="938236"/>
          </a:xfrm>
        </p:spPr>
        <p:txBody>
          <a:bodyPr>
            <a:normAutofit/>
          </a:bodyPr>
          <a:lstStyle/>
          <a:p>
            <a:r>
              <a:rPr lang="en-US" sz="3200" dirty="0">
                <a:latin typeface="Times New Roman" panose="02020603050405020304" pitchFamily="18" charset="0"/>
                <a:cs typeface="Times New Roman" panose="02020603050405020304" pitchFamily="18" charset="0"/>
              </a:rPr>
              <a:t>Failure Cases</a:t>
            </a:r>
          </a:p>
        </p:txBody>
      </p:sp>
      <p:sp>
        <p:nvSpPr>
          <p:cNvPr id="3" name="Content Placeholder 2">
            <a:extLst>
              <a:ext uri="{FF2B5EF4-FFF2-40B4-BE49-F238E27FC236}">
                <a16:creationId xmlns:a16="http://schemas.microsoft.com/office/drawing/2014/main" id="{163EA3B9-0142-4DA0-B574-008234280F01}"/>
              </a:ext>
            </a:extLst>
          </p:cNvPr>
          <p:cNvSpPr>
            <a:spLocks noGrp="1"/>
          </p:cNvSpPr>
          <p:nvPr>
            <p:ph idx="1"/>
          </p:nvPr>
        </p:nvSpPr>
        <p:spPr>
          <a:xfrm>
            <a:off x="838200" y="1392072"/>
            <a:ext cx="10515600" cy="4784891"/>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After broad testing, we have noticed certain cases where our model fails to remove flares. These scenes are where the light source is too bright, or the flares come from a barely visible light source and is disjointed.</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a:t>
            </a:r>
          </a:p>
        </p:txBody>
      </p:sp>
      <p:sp>
        <p:nvSpPr>
          <p:cNvPr id="4" name="Date Placeholder 3">
            <a:extLst>
              <a:ext uri="{FF2B5EF4-FFF2-40B4-BE49-F238E27FC236}">
                <a16:creationId xmlns:a16="http://schemas.microsoft.com/office/drawing/2014/main" id="{C70864DF-5DF6-49FF-BB11-CBB4AA9953CF}"/>
              </a:ext>
            </a:extLst>
          </p:cNvPr>
          <p:cNvSpPr>
            <a:spLocks noGrp="1"/>
          </p:cNvSpPr>
          <p:nvPr>
            <p:ph type="dt" sz="half" idx="10"/>
          </p:nvPr>
        </p:nvSpPr>
        <p:spPr/>
        <p:txBody>
          <a:bodyPr/>
          <a:lstStyle/>
          <a:p>
            <a:r>
              <a:rPr lang="en-US">
                <a:latin typeface="Times New Roman" panose="02020603050405020304" pitchFamily="18" charset="0"/>
                <a:cs typeface="Times New Roman" panose="02020603050405020304" pitchFamily="18" charset="0"/>
              </a:rPr>
              <a:t>6/14/2022</a:t>
            </a:r>
          </a:p>
        </p:txBody>
      </p:sp>
      <p:sp>
        <p:nvSpPr>
          <p:cNvPr id="5" name="Footer Placeholder 4">
            <a:extLst>
              <a:ext uri="{FF2B5EF4-FFF2-40B4-BE49-F238E27FC236}">
                <a16:creationId xmlns:a16="http://schemas.microsoft.com/office/drawing/2014/main" id="{FDFACFCD-230D-4E66-81E3-BB37CC901D9C}"/>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Dept. of Mechatronics, MIT Manipal</a:t>
            </a:r>
          </a:p>
        </p:txBody>
      </p:sp>
      <p:sp>
        <p:nvSpPr>
          <p:cNvPr id="6" name="Slide Number Placeholder 5">
            <a:extLst>
              <a:ext uri="{FF2B5EF4-FFF2-40B4-BE49-F238E27FC236}">
                <a16:creationId xmlns:a16="http://schemas.microsoft.com/office/drawing/2014/main" id="{BEF36AE9-15E8-4BBF-9104-6C5AC96E110B}"/>
              </a:ext>
            </a:extLst>
          </p:cNvPr>
          <p:cNvSpPr>
            <a:spLocks noGrp="1"/>
          </p:cNvSpPr>
          <p:nvPr>
            <p:ph type="sldNum" sz="quarter" idx="12"/>
          </p:nvPr>
        </p:nvSpPr>
        <p:spPr/>
        <p:txBody>
          <a:bodyPr/>
          <a:lstStyle/>
          <a:p>
            <a:fld id="{D0616022-2DF8-8644-8036-BD5A9B424EBB}" type="slidenum">
              <a:rPr lang="en-US" smtClean="0">
                <a:latin typeface="Times New Roman" panose="02020603050405020304" pitchFamily="18" charset="0"/>
                <a:cs typeface="Times New Roman" panose="02020603050405020304" pitchFamily="18" charset="0"/>
              </a:rPr>
              <a:t>48</a:t>
            </a:fld>
            <a:endParaRPr lang="en-US">
              <a:latin typeface="Times New Roman" panose="02020603050405020304" pitchFamily="18" charset="0"/>
              <a:cs typeface="Times New Roman" panose="02020603050405020304" pitchFamily="18" charset="0"/>
            </a:endParaRPr>
          </a:p>
        </p:txBody>
      </p:sp>
      <p:pic>
        <p:nvPicPr>
          <p:cNvPr id="9" name="Picture 8" descr="A picture containing person, outdoor, sky, water&#10;&#10;Description automatically generated">
            <a:extLst>
              <a:ext uri="{FF2B5EF4-FFF2-40B4-BE49-F238E27FC236}">
                <a16:creationId xmlns:a16="http://schemas.microsoft.com/office/drawing/2014/main" id="{A70F76BF-303D-4AFA-816C-6C2A555FE91A}"/>
              </a:ext>
            </a:extLst>
          </p:cNvPr>
          <p:cNvPicPr>
            <a:picLocks noChangeAspect="1"/>
          </p:cNvPicPr>
          <p:nvPr/>
        </p:nvPicPr>
        <p:blipFill>
          <a:blip r:embed="rId3"/>
          <a:stretch>
            <a:fillRect/>
          </a:stretch>
        </p:blipFill>
        <p:spPr>
          <a:xfrm>
            <a:off x="838200" y="3619840"/>
            <a:ext cx="1681569" cy="1692780"/>
          </a:xfrm>
          <a:prstGeom prst="rect">
            <a:avLst/>
          </a:prstGeom>
        </p:spPr>
      </p:pic>
      <p:pic>
        <p:nvPicPr>
          <p:cNvPr id="11" name="Picture 10" descr="A picture containing person, person, outdoor, sun&#10;&#10;Description automatically generated">
            <a:extLst>
              <a:ext uri="{FF2B5EF4-FFF2-40B4-BE49-F238E27FC236}">
                <a16:creationId xmlns:a16="http://schemas.microsoft.com/office/drawing/2014/main" id="{E0696B5B-C412-47A1-A951-58BDD2235BD1}"/>
              </a:ext>
            </a:extLst>
          </p:cNvPr>
          <p:cNvPicPr>
            <a:picLocks noChangeAspect="1"/>
          </p:cNvPicPr>
          <p:nvPr/>
        </p:nvPicPr>
        <p:blipFill>
          <a:blip r:embed="rId4"/>
          <a:stretch>
            <a:fillRect/>
          </a:stretch>
        </p:blipFill>
        <p:spPr>
          <a:xfrm>
            <a:off x="3192210" y="3619840"/>
            <a:ext cx="1692780" cy="1692780"/>
          </a:xfrm>
          <a:prstGeom prst="rect">
            <a:avLst/>
          </a:prstGeom>
        </p:spPr>
      </p:pic>
      <p:cxnSp>
        <p:nvCxnSpPr>
          <p:cNvPr id="13" name="Straight Connector 12">
            <a:extLst>
              <a:ext uri="{FF2B5EF4-FFF2-40B4-BE49-F238E27FC236}">
                <a16:creationId xmlns:a16="http://schemas.microsoft.com/office/drawing/2014/main" id="{53F7A77B-AC99-4058-8B02-70047548D278}"/>
              </a:ext>
            </a:extLst>
          </p:cNvPr>
          <p:cNvCxnSpPr>
            <a:cxnSpLocks/>
          </p:cNvCxnSpPr>
          <p:nvPr/>
        </p:nvCxnSpPr>
        <p:spPr>
          <a:xfrm>
            <a:off x="5861713" y="2477069"/>
            <a:ext cx="0" cy="3568889"/>
          </a:xfrm>
          <a:prstGeom prst="line">
            <a:avLst/>
          </a:prstGeom>
          <a:ln w="57150"/>
        </p:spPr>
        <p:style>
          <a:lnRef idx="3">
            <a:schemeClr val="dk1"/>
          </a:lnRef>
          <a:fillRef idx="0">
            <a:schemeClr val="dk1"/>
          </a:fillRef>
          <a:effectRef idx="2">
            <a:schemeClr val="dk1"/>
          </a:effectRef>
          <a:fontRef idx="minor">
            <a:schemeClr val="tx1"/>
          </a:fontRef>
        </p:style>
      </p:cxnSp>
      <p:pic>
        <p:nvPicPr>
          <p:cNvPr id="17" name="Picture 16" descr="A picture containing sunset, outdoor, sun, light&#10;&#10;Description automatically generated">
            <a:extLst>
              <a:ext uri="{FF2B5EF4-FFF2-40B4-BE49-F238E27FC236}">
                <a16:creationId xmlns:a16="http://schemas.microsoft.com/office/drawing/2014/main" id="{06B37A0A-DDE4-40F1-8548-53C60A85E41C}"/>
              </a:ext>
            </a:extLst>
          </p:cNvPr>
          <p:cNvPicPr>
            <a:picLocks noChangeAspect="1"/>
          </p:cNvPicPr>
          <p:nvPr/>
        </p:nvPicPr>
        <p:blipFill>
          <a:blip r:embed="rId5"/>
          <a:stretch>
            <a:fillRect/>
          </a:stretch>
        </p:blipFill>
        <p:spPr>
          <a:xfrm>
            <a:off x="6449441" y="3619840"/>
            <a:ext cx="1777493" cy="1692780"/>
          </a:xfrm>
          <a:prstGeom prst="rect">
            <a:avLst/>
          </a:prstGeom>
        </p:spPr>
      </p:pic>
      <p:pic>
        <p:nvPicPr>
          <p:cNvPr id="20" name="Picture 19" descr="A picture containing outdoor, sunset, sun, setting&#10;&#10;Description automatically generated">
            <a:extLst>
              <a:ext uri="{FF2B5EF4-FFF2-40B4-BE49-F238E27FC236}">
                <a16:creationId xmlns:a16="http://schemas.microsoft.com/office/drawing/2014/main" id="{11AC47D4-EF4B-4055-B0D6-5AA3CC4D4A12}"/>
              </a:ext>
            </a:extLst>
          </p:cNvPr>
          <p:cNvPicPr>
            <a:picLocks noChangeAspect="1"/>
          </p:cNvPicPr>
          <p:nvPr/>
        </p:nvPicPr>
        <p:blipFill>
          <a:blip r:embed="rId6"/>
          <a:stretch>
            <a:fillRect/>
          </a:stretch>
        </p:blipFill>
        <p:spPr>
          <a:xfrm>
            <a:off x="8814662" y="3619840"/>
            <a:ext cx="1728234" cy="1647077"/>
          </a:xfrm>
          <a:prstGeom prst="rect">
            <a:avLst/>
          </a:prstGeom>
        </p:spPr>
      </p:pic>
      <p:sp>
        <p:nvSpPr>
          <p:cNvPr id="21" name="TextBox 20">
            <a:extLst>
              <a:ext uri="{FF2B5EF4-FFF2-40B4-BE49-F238E27FC236}">
                <a16:creationId xmlns:a16="http://schemas.microsoft.com/office/drawing/2014/main" id="{0B570592-0AD4-4290-B1EF-FC7897FC4B97}"/>
              </a:ext>
            </a:extLst>
          </p:cNvPr>
          <p:cNvSpPr txBox="1"/>
          <p:nvPr/>
        </p:nvSpPr>
        <p:spPr>
          <a:xfrm>
            <a:off x="1146722" y="5312620"/>
            <a:ext cx="1064523"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Input</a:t>
            </a:r>
          </a:p>
        </p:txBody>
      </p:sp>
      <p:sp>
        <p:nvSpPr>
          <p:cNvPr id="25" name="TextBox 24">
            <a:extLst>
              <a:ext uri="{FF2B5EF4-FFF2-40B4-BE49-F238E27FC236}">
                <a16:creationId xmlns:a16="http://schemas.microsoft.com/office/drawing/2014/main" id="{09B9D16F-C4D9-45E7-8CD0-ECCCEF45CB21}"/>
              </a:ext>
            </a:extLst>
          </p:cNvPr>
          <p:cNvSpPr txBox="1"/>
          <p:nvPr/>
        </p:nvSpPr>
        <p:spPr>
          <a:xfrm>
            <a:off x="3506338" y="5312620"/>
            <a:ext cx="1064523"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Output</a:t>
            </a:r>
          </a:p>
        </p:txBody>
      </p:sp>
      <p:sp>
        <p:nvSpPr>
          <p:cNvPr id="26" name="TextBox 25">
            <a:extLst>
              <a:ext uri="{FF2B5EF4-FFF2-40B4-BE49-F238E27FC236}">
                <a16:creationId xmlns:a16="http://schemas.microsoft.com/office/drawing/2014/main" id="{FC71A791-23B7-4C5C-A807-BB37D25DAFA3}"/>
              </a:ext>
            </a:extLst>
          </p:cNvPr>
          <p:cNvSpPr txBox="1"/>
          <p:nvPr/>
        </p:nvSpPr>
        <p:spPr>
          <a:xfrm>
            <a:off x="6805925" y="5312620"/>
            <a:ext cx="1064523"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Input</a:t>
            </a:r>
          </a:p>
        </p:txBody>
      </p:sp>
      <p:sp>
        <p:nvSpPr>
          <p:cNvPr id="27" name="TextBox 26">
            <a:extLst>
              <a:ext uri="{FF2B5EF4-FFF2-40B4-BE49-F238E27FC236}">
                <a16:creationId xmlns:a16="http://schemas.microsoft.com/office/drawing/2014/main" id="{7CBD3CED-1358-424B-85EE-30CB7660A7D1}"/>
              </a:ext>
            </a:extLst>
          </p:cNvPr>
          <p:cNvSpPr txBox="1"/>
          <p:nvPr/>
        </p:nvSpPr>
        <p:spPr>
          <a:xfrm>
            <a:off x="9146517" y="5312620"/>
            <a:ext cx="1064523"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Output</a:t>
            </a:r>
          </a:p>
        </p:txBody>
      </p:sp>
      <p:sp>
        <p:nvSpPr>
          <p:cNvPr id="29" name="TextBox 28">
            <a:extLst>
              <a:ext uri="{FF2B5EF4-FFF2-40B4-BE49-F238E27FC236}">
                <a16:creationId xmlns:a16="http://schemas.microsoft.com/office/drawing/2014/main" id="{FA30E0B6-2728-448A-908D-00543713D0AD}"/>
              </a:ext>
            </a:extLst>
          </p:cNvPr>
          <p:cNvSpPr txBox="1"/>
          <p:nvPr/>
        </p:nvSpPr>
        <p:spPr>
          <a:xfrm>
            <a:off x="397831" y="5681952"/>
            <a:ext cx="526533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Fig 24: Failure case when the flare and light source are disjointed. </a:t>
            </a:r>
          </a:p>
        </p:txBody>
      </p:sp>
      <p:sp>
        <p:nvSpPr>
          <p:cNvPr id="31" name="TextBox 30">
            <a:extLst>
              <a:ext uri="{FF2B5EF4-FFF2-40B4-BE49-F238E27FC236}">
                <a16:creationId xmlns:a16="http://schemas.microsoft.com/office/drawing/2014/main" id="{BE1465DA-4DBA-4CBB-8CFA-E6E60998470A}"/>
              </a:ext>
            </a:extLst>
          </p:cNvPr>
          <p:cNvSpPr txBox="1"/>
          <p:nvPr/>
        </p:nvSpPr>
        <p:spPr>
          <a:xfrm>
            <a:off x="6088466" y="5727655"/>
            <a:ext cx="5265334"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Fig 24: Failure case when the light source is too bright.</a:t>
            </a:r>
          </a:p>
        </p:txBody>
      </p:sp>
    </p:spTree>
    <p:extLst>
      <p:ext uri="{BB962C8B-B14F-4D97-AF65-F5344CB8AC3E}">
        <p14:creationId xmlns:p14="http://schemas.microsoft.com/office/powerpoint/2010/main" val="78941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8125DA4C-AD8C-5425-F771-E6D55BAB47ED}"/>
              </a:ext>
            </a:extLst>
          </p:cNvPr>
          <p:cNvSpPr>
            <a:spLocks noGrp="1"/>
          </p:cNvSpPr>
          <p:nvPr>
            <p:ph type="title"/>
          </p:nvPr>
        </p:nvSpPr>
        <p:spPr>
          <a:xfrm>
            <a:off x="643467" y="321734"/>
            <a:ext cx="10905066" cy="1135737"/>
          </a:xfrm>
        </p:spPr>
        <p:txBody>
          <a:bodyPr>
            <a:normAutofit/>
          </a:bodyPr>
          <a:lstStyle/>
          <a:p>
            <a:pPr algn="ctr"/>
            <a:r>
              <a:rPr lang="en-US" sz="3600" u="sng">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0CD2C2C3-4E82-A957-B93D-EBE327167034}"/>
              </a:ext>
            </a:extLst>
          </p:cNvPr>
          <p:cNvSpPr>
            <a:spLocks noGrp="1"/>
          </p:cNvSpPr>
          <p:nvPr>
            <p:ph idx="1"/>
          </p:nvPr>
        </p:nvSpPr>
        <p:spPr>
          <a:xfrm>
            <a:off x="643467" y="1782981"/>
            <a:ext cx="10905066" cy="4393982"/>
          </a:xfrm>
        </p:spPr>
        <p:txBody>
          <a:bodyPr vert="horz" lIns="91440" tIns="45720" rIns="91440" bIns="45720" rtlCol="0" anchor="t">
            <a:normAutofit/>
          </a:bodyPr>
          <a:lstStyle/>
          <a:p>
            <a:r>
              <a:rPr lang="en-US" sz="2000">
                <a:latin typeface="Times New Roman" panose="02020603050405020304" pitchFamily="18" charset="0"/>
                <a:ea typeface="+mn-lt"/>
                <a:cs typeface="Times New Roman" panose="02020603050405020304" pitchFamily="18" charset="0"/>
              </a:rPr>
              <a:t>Through this study, a thorough comparative analysis of the SOTA models is presented. </a:t>
            </a:r>
          </a:p>
          <a:p>
            <a:r>
              <a:rPr lang="en-US" sz="2000">
                <a:latin typeface="Times New Roman" panose="02020603050405020304" pitchFamily="18" charset="0"/>
                <a:ea typeface="+mn-lt"/>
                <a:cs typeface="Times New Roman" panose="02020603050405020304" pitchFamily="18" charset="0"/>
              </a:rPr>
              <a:t>This work considered traditional metrics such as PSNR and SSIM on a completely new dataset generated synthetically.</a:t>
            </a:r>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ea typeface="+mn-lt"/>
                <a:cs typeface="Times New Roman" panose="02020603050405020304" pitchFamily="18" charset="0"/>
              </a:rPr>
              <a:t>The work proposed is novel as additions were made upon previous works by improving the loss function and doing a deep analysis of the feature extraction process. </a:t>
            </a:r>
          </a:p>
          <a:p>
            <a:r>
              <a:rPr lang="en-US" sz="2000">
                <a:latin typeface="Times New Roman" panose="02020603050405020304" pitchFamily="18" charset="0"/>
                <a:ea typeface="+mn-lt"/>
                <a:cs typeface="Times New Roman" panose="02020603050405020304" pitchFamily="18" charset="0"/>
              </a:rPr>
              <a:t>There is still a long way to go in terms of model training, evaluation, image sizes and building an end-to-end pipeline for flare removal.</a:t>
            </a:r>
            <a:endParaRPr lang="en-US" sz="200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 name="Isosceles Triangle 1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7869CDE2-1213-7356-DE70-AB2D2ED78BDC}"/>
              </a:ext>
            </a:extLst>
          </p:cNvPr>
          <p:cNvSpPr>
            <a:spLocks noGrp="1"/>
          </p:cNvSpPr>
          <p:nvPr>
            <p:ph type="dt" sz="half" idx="10"/>
          </p:nvPr>
        </p:nvSpPr>
        <p:spPr>
          <a:xfrm>
            <a:off x="643467" y="6356350"/>
            <a:ext cx="2743200" cy="365125"/>
          </a:xfrm>
        </p:spPr>
        <p:txBody>
          <a:bodyPr>
            <a:normAutofit/>
          </a:bodyPr>
          <a:lstStyle/>
          <a:p>
            <a:pPr>
              <a:spcAft>
                <a:spcPts val="600"/>
              </a:spcAft>
            </a:pPr>
            <a:r>
              <a:rPr lang="en-US">
                <a:latin typeface="Times New Roman" panose="02020603050405020304" pitchFamily="18" charset="0"/>
                <a:cs typeface="Times New Roman" panose="02020603050405020304" pitchFamily="18" charset="0"/>
              </a:rPr>
              <a:t>6/14/2022</a:t>
            </a:r>
          </a:p>
        </p:txBody>
      </p:sp>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C466D2FE-115A-913E-69C9-15290DB3F68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latin typeface="Times New Roman" panose="02020603050405020304" pitchFamily="18" charset="0"/>
                <a:cs typeface="Times New Roman" panose="02020603050405020304" pitchFamily="18" charset="0"/>
              </a:rPr>
              <a:t>Dept. of Mechatronics, MIT Manipal</a:t>
            </a:r>
          </a:p>
        </p:txBody>
      </p:sp>
      <p:sp>
        <p:nvSpPr>
          <p:cNvPr id="6" name="Slide Number Placeholder 5">
            <a:extLst>
              <a:ext uri="{FF2B5EF4-FFF2-40B4-BE49-F238E27FC236}">
                <a16:creationId xmlns:a16="http://schemas.microsoft.com/office/drawing/2014/main" id="{4F5E990C-2AC0-D0C0-CD43-7D9D311F4F95}"/>
              </a:ext>
            </a:extLst>
          </p:cNvPr>
          <p:cNvSpPr>
            <a:spLocks noGrp="1"/>
          </p:cNvSpPr>
          <p:nvPr>
            <p:ph type="sldNum" sz="quarter" idx="12"/>
          </p:nvPr>
        </p:nvSpPr>
        <p:spPr>
          <a:xfrm>
            <a:off x="8805333" y="6356350"/>
            <a:ext cx="2743200" cy="365125"/>
          </a:xfrm>
        </p:spPr>
        <p:txBody>
          <a:bodyPr>
            <a:normAutofit/>
          </a:bodyPr>
          <a:lstStyle/>
          <a:p>
            <a:pPr>
              <a:spcAft>
                <a:spcPts val="600"/>
              </a:spcAft>
            </a:pPr>
            <a:fld id="{D0616022-2DF8-8644-8036-BD5A9B424EBB}" type="slidenum">
              <a:rPr lang="en-US" smtClean="0">
                <a:latin typeface="Times New Roman" panose="02020603050405020304" pitchFamily="18" charset="0"/>
                <a:cs typeface="Times New Roman" panose="02020603050405020304" pitchFamily="18" charset="0"/>
              </a:rPr>
              <a:pPr>
                <a:spcAft>
                  <a:spcPts val="600"/>
                </a:spcAft>
              </a:pPr>
              <a:t>49</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268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1">
            <a:extLst>
              <a:ext uri="{FF2B5EF4-FFF2-40B4-BE49-F238E27FC236}">
                <a16:creationId xmlns:a16="http://schemas.microsoft.com/office/drawing/2014/main" id="{5C35CF10-66D5-9133-ABAE-BBA159B1CE08}"/>
              </a:ext>
            </a:extLst>
          </p:cNvPr>
          <p:cNvSpPr>
            <a:spLocks noGrp="1"/>
          </p:cNvSpPr>
          <p:nvPr>
            <p:ph type="title"/>
          </p:nvPr>
        </p:nvSpPr>
        <p:spPr>
          <a:xfrm>
            <a:off x="6292" y="260480"/>
            <a:ext cx="12186673" cy="1182927"/>
          </a:xfrm>
        </p:spPr>
        <p:txBody>
          <a:bodyPr anchor="b">
            <a:normAutofit/>
          </a:bodyPr>
          <a:lstStyle/>
          <a:p>
            <a:pPr algn="ctr"/>
            <a:r>
              <a:rPr lang="en-US" sz="4200" u="sng">
                <a:latin typeface="Times New Roman"/>
                <a:cs typeface="Times New Roman"/>
              </a:rPr>
              <a:t>CAUSES OF LENS FLARE</a:t>
            </a:r>
            <a:endParaRPr lang="en-US">
              <a:latin typeface="Times New Roman"/>
              <a:cs typeface="Times New Roman"/>
            </a:endParaRPr>
          </a:p>
        </p:txBody>
      </p:sp>
      <p:sp>
        <p:nvSpPr>
          <p:cNvPr id="18" name="TextBox 17">
            <a:extLst>
              <a:ext uri="{FF2B5EF4-FFF2-40B4-BE49-F238E27FC236}">
                <a16:creationId xmlns:a16="http://schemas.microsoft.com/office/drawing/2014/main" id="{A75A621A-A52E-930D-168D-02C9973FD166}"/>
              </a:ext>
            </a:extLst>
          </p:cNvPr>
          <p:cNvSpPr txBox="1"/>
          <p:nvPr/>
        </p:nvSpPr>
        <p:spPr>
          <a:xfrm>
            <a:off x="3472218" y="5989093"/>
            <a:ext cx="5247564" cy="369332"/>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Fig 5: Camera Lens </a:t>
            </a:r>
          </a:p>
        </p:txBody>
      </p:sp>
      <p:pic>
        <p:nvPicPr>
          <p:cNvPr id="19" name="Content Placeholder 4" descr="Diagram&#10;&#10;Description automatically generated with medium confidence">
            <a:extLst>
              <a:ext uri="{FF2B5EF4-FFF2-40B4-BE49-F238E27FC236}">
                <a16:creationId xmlns:a16="http://schemas.microsoft.com/office/drawing/2014/main" id="{8FF1281D-C99E-4616-6E58-6384AF3A48C2}"/>
              </a:ext>
            </a:extLst>
          </p:cNvPr>
          <p:cNvPicPr>
            <a:picLocks noGrp="1" noChangeAspect="1"/>
          </p:cNvPicPr>
          <p:nvPr>
            <p:ph idx="1"/>
          </p:nvPr>
        </p:nvPicPr>
        <p:blipFill>
          <a:blip r:embed="rId2"/>
          <a:stretch>
            <a:fillRect/>
          </a:stretch>
        </p:blipFill>
        <p:spPr>
          <a:xfrm>
            <a:off x="1535328" y="2088947"/>
            <a:ext cx="8863641" cy="3779072"/>
          </a:xfrm>
          <a:ln>
            <a:solidFill>
              <a:schemeClr val="tx1"/>
            </a:solidFill>
          </a:ln>
        </p:spPr>
      </p:pic>
      <p:sp>
        <p:nvSpPr>
          <p:cNvPr id="2" name="Date Placeholder 1">
            <a:extLst>
              <a:ext uri="{FF2B5EF4-FFF2-40B4-BE49-F238E27FC236}">
                <a16:creationId xmlns:a16="http://schemas.microsoft.com/office/drawing/2014/main" id="{680DBFC4-F0BB-4BE4-99A1-849BA2B23E1E}"/>
              </a:ext>
            </a:extLst>
          </p:cNvPr>
          <p:cNvSpPr>
            <a:spLocks noGrp="1"/>
          </p:cNvSpPr>
          <p:nvPr>
            <p:ph type="dt" sz="half" idx="10"/>
          </p:nvPr>
        </p:nvSpPr>
        <p:spPr/>
        <p:txBody>
          <a:bodyPr/>
          <a:lstStyle/>
          <a:p>
            <a:r>
              <a:rPr lang="en-US"/>
              <a:t>6/14/2022</a:t>
            </a:r>
          </a:p>
        </p:txBody>
      </p:sp>
      <p:sp>
        <p:nvSpPr>
          <p:cNvPr id="3" name="Footer Placeholder 2">
            <a:extLst>
              <a:ext uri="{FF2B5EF4-FFF2-40B4-BE49-F238E27FC236}">
                <a16:creationId xmlns:a16="http://schemas.microsoft.com/office/drawing/2014/main" id="{78795833-DFF3-4DF9-9524-CD787D421793}"/>
              </a:ext>
            </a:extLst>
          </p:cNvPr>
          <p:cNvSpPr>
            <a:spLocks noGrp="1"/>
          </p:cNvSpPr>
          <p:nvPr>
            <p:ph type="ftr" sz="quarter" idx="11"/>
          </p:nvPr>
        </p:nvSpPr>
        <p:spPr/>
        <p:txBody>
          <a:bodyPr/>
          <a:lstStyle/>
          <a:p>
            <a:r>
              <a:rPr lang="en-US"/>
              <a:t>Dept. of Mechatronics, MIT Manipal</a:t>
            </a:r>
          </a:p>
        </p:txBody>
      </p:sp>
      <p:sp>
        <p:nvSpPr>
          <p:cNvPr id="4" name="Slide Number Placeholder 3">
            <a:extLst>
              <a:ext uri="{FF2B5EF4-FFF2-40B4-BE49-F238E27FC236}">
                <a16:creationId xmlns:a16="http://schemas.microsoft.com/office/drawing/2014/main" id="{EFEBBBF0-9117-4749-9F30-CC6E9224C1B5}"/>
              </a:ext>
            </a:extLst>
          </p:cNvPr>
          <p:cNvSpPr>
            <a:spLocks noGrp="1"/>
          </p:cNvSpPr>
          <p:nvPr>
            <p:ph type="sldNum" sz="quarter" idx="12"/>
          </p:nvPr>
        </p:nvSpPr>
        <p:spPr/>
        <p:txBody>
          <a:bodyPr/>
          <a:lstStyle/>
          <a:p>
            <a:fld id="{D0616022-2DF8-8644-8036-BD5A9B424EBB}" type="slidenum">
              <a:rPr lang="en-US" smtClean="0"/>
              <a:t>5</a:t>
            </a:fld>
            <a:endParaRPr lang="en-US"/>
          </a:p>
        </p:txBody>
      </p:sp>
    </p:spTree>
    <p:extLst>
      <p:ext uri="{BB962C8B-B14F-4D97-AF65-F5344CB8AC3E}">
        <p14:creationId xmlns:p14="http://schemas.microsoft.com/office/powerpoint/2010/main" val="350640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11EEA2-311E-4D8C-B133-E3421EEC0A3C}"/>
              </a:ext>
            </a:extLst>
          </p:cNvPr>
          <p:cNvSpPr>
            <a:spLocks noGrp="1"/>
          </p:cNvSpPr>
          <p:nvPr>
            <p:ph type="title"/>
          </p:nvPr>
        </p:nvSpPr>
        <p:spPr>
          <a:xfrm>
            <a:off x="838199" y="148883"/>
            <a:ext cx="10515600" cy="685198"/>
          </a:xfrm>
        </p:spPr>
        <p:txBody>
          <a:bodyPr>
            <a:normAutofit/>
          </a:bodyPr>
          <a:lstStyle/>
          <a:p>
            <a:r>
              <a:rPr lang="en-US" sz="3200">
                <a:latin typeface="Times New Roman" panose="02020603050405020304" pitchFamily="18" charset="0"/>
                <a:cs typeface="Times New Roman" panose="02020603050405020304" pitchFamily="18" charset="0"/>
              </a:rPr>
              <a:t>REFERENCES</a:t>
            </a:r>
          </a:p>
        </p:txBody>
      </p:sp>
      <p:sp>
        <p:nvSpPr>
          <p:cNvPr id="5" name="Content Placeholder 2">
            <a:extLst>
              <a:ext uri="{FF2B5EF4-FFF2-40B4-BE49-F238E27FC236}">
                <a16:creationId xmlns:a16="http://schemas.microsoft.com/office/drawing/2014/main" id="{CA354201-2E8E-4781-B135-FDD38882F2C5}"/>
              </a:ext>
            </a:extLst>
          </p:cNvPr>
          <p:cNvSpPr>
            <a:spLocks noGrp="1"/>
          </p:cNvSpPr>
          <p:nvPr>
            <p:ph idx="1"/>
          </p:nvPr>
        </p:nvSpPr>
        <p:spPr>
          <a:xfrm>
            <a:off x="838199" y="914400"/>
            <a:ext cx="11353801" cy="5980670"/>
          </a:xfrm>
        </p:spPr>
        <p:txBody>
          <a:bodyPr>
            <a:noAutofit/>
          </a:bodyPr>
          <a:lstStyle/>
          <a:p>
            <a:pPr marL="0" indent="0">
              <a:buNone/>
            </a:pPr>
            <a:r>
              <a:rPr lang="en-US" sz="1150">
                <a:latin typeface="Times New Roman" panose="02020603050405020304" pitchFamily="18" charset="0"/>
                <a:cs typeface="Times New Roman" panose="02020603050405020304" pitchFamily="18" charset="0"/>
              </a:rPr>
              <a:t>[1</a:t>
            </a:r>
            <a:r>
              <a:rPr lang="en-US" sz="1150" b="0" i="0">
                <a:effectLst/>
                <a:latin typeface="Times New Roman" panose="02020603050405020304" pitchFamily="18" charset="0"/>
                <a:cs typeface="Times New Roman" panose="02020603050405020304" pitchFamily="18" charset="0"/>
              </a:rPr>
              <a:t>] A. </a:t>
            </a:r>
            <a:r>
              <a:rPr lang="en-US" sz="1150" b="0" i="0" err="1">
                <a:effectLst/>
                <a:latin typeface="Times New Roman" panose="02020603050405020304" pitchFamily="18" charset="0"/>
                <a:cs typeface="Times New Roman" panose="02020603050405020304" pitchFamily="18" charset="0"/>
              </a:rPr>
              <a:t>Criminisi</a:t>
            </a:r>
            <a:r>
              <a:rPr lang="en-US" sz="1150" b="0" i="0">
                <a:effectLst/>
                <a:latin typeface="Times New Roman" panose="02020603050405020304" pitchFamily="18" charset="0"/>
                <a:cs typeface="Times New Roman" panose="02020603050405020304" pitchFamily="18" charset="0"/>
              </a:rPr>
              <a:t>, P. Perez, and K. Toyama, “Region filling and object removal by exemplar-</a:t>
            </a:r>
            <a:br>
              <a:rPr lang="en-US" sz="1150">
                <a:latin typeface="Times New Roman" panose="02020603050405020304" pitchFamily="18" charset="0"/>
                <a:cs typeface="Times New Roman" panose="02020603050405020304" pitchFamily="18" charset="0"/>
              </a:rPr>
            </a:br>
            <a:r>
              <a:rPr lang="en-US" sz="1150" b="0" i="0">
                <a:effectLst/>
                <a:latin typeface="Times New Roman" panose="02020603050405020304" pitchFamily="18" charset="0"/>
                <a:cs typeface="Times New Roman" panose="02020603050405020304" pitchFamily="18" charset="0"/>
              </a:rPr>
              <a:t>based image inpainting,” IEEE Transactions on Image Processing, vol. 13, no. 9, pp. 1200–1212, 2004. DOI: 10.1109/TIP.2004.833105.</a:t>
            </a:r>
          </a:p>
          <a:p>
            <a:pPr marL="0" indent="0">
              <a:buNone/>
            </a:pPr>
            <a:br>
              <a:rPr lang="en-US" sz="1150">
                <a:latin typeface="Times New Roman" panose="02020603050405020304" pitchFamily="18" charset="0"/>
                <a:cs typeface="Times New Roman" panose="02020603050405020304" pitchFamily="18" charset="0"/>
              </a:rPr>
            </a:br>
            <a:r>
              <a:rPr lang="en-US" sz="1150" b="0" i="0">
                <a:effectLst/>
                <a:latin typeface="Times New Roman" panose="02020603050405020304" pitchFamily="18" charset="0"/>
                <a:cs typeface="Times New Roman" panose="02020603050405020304" pitchFamily="18" charset="0"/>
              </a:rPr>
              <a:t>[2] S. Lee and E. </a:t>
            </a:r>
            <a:r>
              <a:rPr lang="en-US" sz="1150" b="0" i="0" err="1">
                <a:effectLst/>
                <a:latin typeface="Times New Roman" panose="02020603050405020304" pitchFamily="18" charset="0"/>
                <a:cs typeface="Times New Roman" panose="02020603050405020304" pitchFamily="18" charset="0"/>
              </a:rPr>
              <a:t>Eisemann</a:t>
            </a:r>
            <a:r>
              <a:rPr lang="en-US" sz="1150" b="0" i="0">
                <a:effectLst/>
                <a:latin typeface="Times New Roman" panose="02020603050405020304" pitchFamily="18" charset="0"/>
                <a:cs typeface="Times New Roman" panose="02020603050405020304" pitchFamily="18" charset="0"/>
              </a:rPr>
              <a:t>, “Practical real-time lens-flare rendering,” in Proceedings of the </a:t>
            </a:r>
            <a:r>
              <a:rPr lang="en-US" sz="1150" b="0" i="0" err="1">
                <a:effectLst/>
                <a:latin typeface="Times New Roman" panose="02020603050405020304" pitchFamily="18" charset="0"/>
                <a:cs typeface="Times New Roman" panose="02020603050405020304" pitchFamily="18" charset="0"/>
              </a:rPr>
              <a:t>Eurographics</a:t>
            </a:r>
            <a:r>
              <a:rPr lang="en-US" sz="1150" b="0" i="0">
                <a:effectLst/>
                <a:latin typeface="Times New Roman" panose="02020603050405020304" pitchFamily="18" charset="0"/>
                <a:cs typeface="Times New Roman" panose="02020603050405020304" pitchFamily="18" charset="0"/>
              </a:rPr>
              <a:t> Symposium on Rendering, ser. EGSR ’13, Zaragoza, Spain: </a:t>
            </a:r>
            <a:r>
              <a:rPr lang="en-US" sz="1150" b="0" i="0" err="1">
                <a:effectLst/>
                <a:latin typeface="Times New Roman" panose="02020603050405020304" pitchFamily="18" charset="0"/>
                <a:cs typeface="Times New Roman" panose="02020603050405020304" pitchFamily="18" charset="0"/>
              </a:rPr>
              <a:t>Eurographics</a:t>
            </a:r>
            <a:r>
              <a:rPr lang="en-US" sz="1150" b="0" i="0">
                <a:effectLst/>
                <a:latin typeface="Times New Roman" panose="02020603050405020304" pitchFamily="18" charset="0"/>
                <a:cs typeface="Times New Roman" panose="02020603050405020304" pitchFamily="18" charset="0"/>
              </a:rPr>
              <a:t> Association, 2013, pp. 1–6. DOI: 10. 1111 / </a:t>
            </a:r>
            <a:r>
              <a:rPr lang="en-US" sz="1150" b="0" i="0" err="1">
                <a:effectLst/>
                <a:latin typeface="Times New Roman" panose="02020603050405020304" pitchFamily="18" charset="0"/>
                <a:cs typeface="Times New Roman" panose="02020603050405020304" pitchFamily="18" charset="0"/>
              </a:rPr>
              <a:t>cgf</a:t>
            </a:r>
            <a:r>
              <a:rPr lang="en-US" sz="1150" b="0" i="0">
                <a:effectLst/>
                <a:latin typeface="Times New Roman" panose="02020603050405020304" pitchFamily="18" charset="0"/>
                <a:cs typeface="Times New Roman" panose="02020603050405020304" pitchFamily="18" charset="0"/>
              </a:rPr>
              <a:t>. 12145. [Online]. </a:t>
            </a:r>
            <a:r>
              <a:rPr lang="en-US" sz="1150" b="0" i="0" err="1">
                <a:effectLst/>
                <a:latin typeface="Times New Roman" panose="02020603050405020304" pitchFamily="18" charset="0"/>
                <a:cs typeface="Times New Roman" panose="02020603050405020304" pitchFamily="18" charset="0"/>
              </a:rPr>
              <a:t>Available:https</a:t>
            </a:r>
            <a:r>
              <a:rPr lang="en-US" sz="1150" b="0" i="0">
                <a:effectLst/>
                <a:latin typeface="Times New Roman" panose="02020603050405020304" pitchFamily="18" charset="0"/>
                <a:cs typeface="Times New Roman" panose="02020603050405020304" pitchFamily="18" charset="0"/>
              </a:rPr>
              <a:t>://doi.org/10.1111/cgf.12145.</a:t>
            </a:r>
          </a:p>
          <a:p>
            <a:pPr marL="0" indent="0">
              <a:buNone/>
            </a:pPr>
            <a:br>
              <a:rPr lang="en-US" sz="1150">
                <a:latin typeface="Times New Roman" panose="02020603050405020304" pitchFamily="18" charset="0"/>
                <a:cs typeface="Times New Roman" panose="02020603050405020304" pitchFamily="18" charset="0"/>
              </a:rPr>
            </a:br>
            <a:r>
              <a:rPr lang="en-US" sz="1150" b="0" i="0">
                <a:effectLst/>
                <a:latin typeface="Times New Roman" panose="02020603050405020304" pitchFamily="18" charset="0"/>
                <a:cs typeface="Times New Roman" panose="02020603050405020304" pitchFamily="18" charset="0"/>
              </a:rPr>
              <a:t>[3] P. Vitoria and C. </a:t>
            </a:r>
            <a:r>
              <a:rPr lang="en-US" sz="1150" b="0" i="0" err="1">
                <a:effectLst/>
                <a:latin typeface="Times New Roman" panose="02020603050405020304" pitchFamily="18" charset="0"/>
                <a:cs typeface="Times New Roman" panose="02020603050405020304" pitchFamily="18" charset="0"/>
              </a:rPr>
              <a:t>Ballester</a:t>
            </a:r>
            <a:r>
              <a:rPr lang="en-US" sz="1150" b="0" i="0">
                <a:effectLst/>
                <a:latin typeface="Times New Roman" panose="02020603050405020304" pitchFamily="18" charset="0"/>
                <a:cs typeface="Times New Roman" panose="02020603050405020304" pitchFamily="18" charset="0"/>
              </a:rPr>
              <a:t>, “Automatic flare spot artifact detection and removal in photographs,” Journal of Mathematical Imaging and Vision, vol. 61, no. 4, pp. 515–533,2019.</a:t>
            </a:r>
          </a:p>
          <a:p>
            <a:pPr marL="0" indent="0">
              <a:buNone/>
            </a:pPr>
            <a:br>
              <a:rPr lang="en-US" sz="1150">
                <a:latin typeface="Times New Roman" panose="02020603050405020304" pitchFamily="18" charset="0"/>
                <a:cs typeface="Times New Roman" panose="02020603050405020304" pitchFamily="18" charset="0"/>
              </a:rPr>
            </a:br>
            <a:r>
              <a:rPr lang="en-US" sz="1150" b="0" i="0">
                <a:effectLst/>
                <a:latin typeface="Times New Roman" panose="02020603050405020304" pitchFamily="18" charset="0"/>
                <a:cs typeface="Times New Roman" panose="02020603050405020304" pitchFamily="18" charset="0"/>
              </a:rPr>
              <a:t>[4] Y. Wu, Q. He, T. </a:t>
            </a:r>
            <a:r>
              <a:rPr lang="en-US" sz="1150" b="0" i="0" err="1">
                <a:effectLst/>
                <a:latin typeface="Times New Roman" panose="02020603050405020304" pitchFamily="18" charset="0"/>
                <a:cs typeface="Times New Roman" panose="02020603050405020304" pitchFamily="18" charset="0"/>
              </a:rPr>
              <a:t>Xue</a:t>
            </a:r>
            <a:r>
              <a:rPr lang="en-US" sz="1150" b="0" i="0">
                <a:effectLst/>
                <a:latin typeface="Times New Roman" panose="02020603050405020304" pitchFamily="18" charset="0"/>
                <a:cs typeface="Times New Roman" panose="02020603050405020304" pitchFamily="18" charset="0"/>
              </a:rPr>
              <a:t>, et al., “How to train neural networks for flare removal,” in Proceedings of the IEEE/CVF International Conference on Computer Vision, 2021, pp. 2239–2247.</a:t>
            </a:r>
          </a:p>
          <a:p>
            <a:pPr marL="0" indent="0">
              <a:buNone/>
            </a:pPr>
            <a:br>
              <a:rPr lang="en-US" sz="1150">
                <a:latin typeface="Times New Roman" panose="02020603050405020304" pitchFamily="18" charset="0"/>
                <a:cs typeface="Times New Roman" panose="02020603050405020304" pitchFamily="18" charset="0"/>
              </a:rPr>
            </a:br>
            <a:r>
              <a:rPr lang="en-US" sz="1150" b="0" i="0">
                <a:effectLst/>
                <a:latin typeface="Times New Roman" panose="02020603050405020304" pitchFamily="18" charset="0"/>
                <a:cs typeface="Times New Roman" panose="02020603050405020304" pitchFamily="18" charset="0"/>
              </a:rPr>
              <a:t>[5] X. </a:t>
            </a:r>
            <a:r>
              <a:rPr lang="en-US" sz="1150" b="0" i="0" err="1">
                <a:effectLst/>
                <a:latin typeface="Times New Roman" panose="02020603050405020304" pitchFamily="18" charset="0"/>
                <a:cs typeface="Times New Roman" panose="02020603050405020304" pitchFamily="18" charset="0"/>
              </a:rPr>
              <a:t>Qiao</a:t>
            </a:r>
            <a:r>
              <a:rPr lang="en-US" sz="1150" b="0" i="0">
                <a:effectLst/>
                <a:latin typeface="Times New Roman" panose="02020603050405020304" pitchFamily="18" charset="0"/>
                <a:cs typeface="Times New Roman" panose="02020603050405020304" pitchFamily="18" charset="0"/>
              </a:rPr>
              <a:t>, G. P. Hancke, and R. W. Lau, “Light source guided single-image flare removal </a:t>
            </a:r>
            <a:r>
              <a:rPr lang="en-US" sz="1150">
                <a:latin typeface="Times New Roman" panose="02020603050405020304" pitchFamily="18" charset="0"/>
                <a:cs typeface="Times New Roman" panose="02020603050405020304" pitchFamily="18" charset="0"/>
              </a:rPr>
              <a:t>f</a:t>
            </a:r>
            <a:r>
              <a:rPr lang="en-US" sz="1150" b="0" i="0">
                <a:effectLst/>
                <a:latin typeface="Times New Roman" panose="02020603050405020304" pitchFamily="18" charset="0"/>
                <a:cs typeface="Times New Roman" panose="02020603050405020304" pitchFamily="18" charset="0"/>
              </a:rPr>
              <a:t>rom unpaired data,” in Proceedings of the IEEE/CVF International Conference on Computer Vision (ICCV), Oct. 2021, pp. 4177–4185.</a:t>
            </a:r>
          </a:p>
          <a:p>
            <a:pPr marL="0" indent="0">
              <a:buNone/>
            </a:pPr>
            <a:br>
              <a:rPr lang="en-US" sz="1150">
                <a:latin typeface="Times New Roman" panose="02020603050405020304" pitchFamily="18" charset="0"/>
                <a:cs typeface="Times New Roman" panose="02020603050405020304" pitchFamily="18" charset="0"/>
              </a:rPr>
            </a:br>
            <a:r>
              <a:rPr lang="en-US" sz="1150" b="0" i="0">
                <a:effectLst/>
                <a:latin typeface="Times New Roman" panose="02020603050405020304" pitchFamily="18" charset="0"/>
                <a:cs typeface="Times New Roman" panose="02020603050405020304" pitchFamily="18" charset="0"/>
              </a:rPr>
              <a:t>[6] Z. Liu, B. Xiao, M. </a:t>
            </a:r>
            <a:r>
              <a:rPr lang="en-US" sz="1150" b="0" i="0" err="1">
                <a:effectLst/>
                <a:latin typeface="Times New Roman" panose="02020603050405020304" pitchFamily="18" charset="0"/>
                <a:cs typeface="Times New Roman" panose="02020603050405020304" pitchFamily="18" charset="0"/>
              </a:rPr>
              <a:t>Alrabeiah</a:t>
            </a:r>
            <a:r>
              <a:rPr lang="en-US" sz="1150" b="0" i="0">
                <a:effectLst/>
                <a:latin typeface="Times New Roman" panose="02020603050405020304" pitchFamily="18" charset="0"/>
                <a:cs typeface="Times New Roman" panose="02020603050405020304" pitchFamily="18" charset="0"/>
              </a:rPr>
              <a:t>, K. Wang, and J. Chen, “Generic model-agnostic convolutional neural network for single image dehazing,” </a:t>
            </a:r>
            <a:r>
              <a:rPr lang="en-US" sz="1150" b="0" i="0" err="1">
                <a:effectLst/>
                <a:latin typeface="Times New Roman" panose="02020603050405020304" pitchFamily="18" charset="0"/>
                <a:cs typeface="Times New Roman" panose="02020603050405020304" pitchFamily="18" charset="0"/>
              </a:rPr>
              <a:t>arXiv</a:t>
            </a:r>
            <a:r>
              <a:rPr lang="en-US" sz="1150" b="0" i="0">
                <a:effectLst/>
                <a:latin typeface="Times New Roman" panose="02020603050405020304" pitchFamily="18" charset="0"/>
                <a:cs typeface="Times New Roman" panose="02020603050405020304" pitchFamily="18" charset="0"/>
              </a:rPr>
              <a:t> preprint arXiv:1810.02862,2018.</a:t>
            </a:r>
          </a:p>
          <a:p>
            <a:pPr marL="0" indent="0">
              <a:buNone/>
            </a:pPr>
            <a:br>
              <a:rPr lang="en-US" sz="1150">
                <a:latin typeface="Times New Roman" panose="02020603050405020304" pitchFamily="18" charset="0"/>
                <a:cs typeface="Times New Roman" panose="02020603050405020304" pitchFamily="18" charset="0"/>
              </a:rPr>
            </a:br>
            <a:r>
              <a:rPr lang="en-US" sz="1150" b="0" i="0">
                <a:effectLst/>
                <a:latin typeface="Times New Roman" panose="02020603050405020304" pitchFamily="18" charset="0"/>
                <a:cs typeface="Times New Roman" panose="02020603050405020304" pitchFamily="18" charset="0"/>
              </a:rPr>
              <a:t>[7] X. Qin, Z. Wang, Y. Bai, X. </a:t>
            </a:r>
            <a:r>
              <a:rPr lang="en-US" sz="1150" b="0" i="0" err="1">
                <a:effectLst/>
                <a:latin typeface="Times New Roman" panose="02020603050405020304" pitchFamily="18" charset="0"/>
                <a:cs typeface="Times New Roman" panose="02020603050405020304" pitchFamily="18" charset="0"/>
              </a:rPr>
              <a:t>Xie</a:t>
            </a:r>
            <a:r>
              <a:rPr lang="en-US" sz="1150" b="0" i="0">
                <a:effectLst/>
                <a:latin typeface="Times New Roman" panose="02020603050405020304" pitchFamily="18" charset="0"/>
                <a:cs typeface="Times New Roman" panose="02020603050405020304" pitchFamily="18" charset="0"/>
              </a:rPr>
              <a:t>, and H. Jia, “</a:t>
            </a:r>
            <a:r>
              <a:rPr lang="en-US" sz="1150" b="0" i="0" err="1">
                <a:effectLst/>
                <a:latin typeface="Times New Roman" panose="02020603050405020304" pitchFamily="18" charset="0"/>
                <a:cs typeface="Times New Roman" panose="02020603050405020304" pitchFamily="18" charset="0"/>
              </a:rPr>
              <a:t>Ffa</a:t>
            </a:r>
            <a:r>
              <a:rPr lang="en-US" sz="1150" b="0" i="0">
                <a:effectLst/>
                <a:latin typeface="Times New Roman" panose="02020603050405020304" pitchFamily="18" charset="0"/>
                <a:cs typeface="Times New Roman" panose="02020603050405020304" pitchFamily="18" charset="0"/>
              </a:rPr>
              <a:t>-net: Feature fusion attention network for single image dehazing,” in Proceedings of the AAAI Conference on Artificial Intelligence, vol. 34, 2020, pp. 11 908–11 915.</a:t>
            </a:r>
          </a:p>
          <a:p>
            <a:pPr marL="0" indent="0">
              <a:buNone/>
            </a:pPr>
            <a:r>
              <a:rPr lang="en-US" sz="1150">
                <a:latin typeface="Times New Roman" panose="02020603050405020304" pitchFamily="18" charset="0"/>
                <a:cs typeface="Times New Roman" panose="02020603050405020304" pitchFamily="18" charset="0"/>
              </a:rPr>
              <a:t>[8</a:t>
            </a:r>
            <a:r>
              <a:rPr lang="en-US" sz="1150" b="0" i="0">
                <a:effectLst/>
                <a:latin typeface="Times New Roman" panose="02020603050405020304" pitchFamily="18" charset="0"/>
                <a:cs typeface="Times New Roman" panose="02020603050405020304" pitchFamily="18" charset="0"/>
              </a:rPr>
              <a:t>] L.-C. Chen, Y. Zhu, G. Papandreou, F. </a:t>
            </a:r>
            <a:r>
              <a:rPr lang="en-US" sz="1150" b="0" i="0" err="1">
                <a:effectLst/>
                <a:latin typeface="Times New Roman" panose="02020603050405020304" pitchFamily="18" charset="0"/>
                <a:cs typeface="Times New Roman" panose="02020603050405020304" pitchFamily="18" charset="0"/>
              </a:rPr>
              <a:t>Schroff</a:t>
            </a:r>
            <a:r>
              <a:rPr lang="en-US" sz="1150" b="0" i="0">
                <a:effectLst/>
                <a:latin typeface="Times New Roman" panose="02020603050405020304" pitchFamily="18" charset="0"/>
                <a:cs typeface="Times New Roman" panose="02020603050405020304" pitchFamily="18" charset="0"/>
              </a:rPr>
              <a:t>, and H. Adam, “Encoder-decoder with </a:t>
            </a:r>
            <a:r>
              <a:rPr lang="en-US" sz="1150" b="0" i="0" err="1">
                <a:effectLst/>
                <a:latin typeface="Times New Roman" panose="02020603050405020304" pitchFamily="18" charset="0"/>
                <a:cs typeface="Times New Roman" panose="02020603050405020304" pitchFamily="18" charset="0"/>
              </a:rPr>
              <a:t>atrous</a:t>
            </a:r>
            <a:r>
              <a:rPr lang="en-US" sz="1150" b="0" i="0">
                <a:effectLst/>
                <a:latin typeface="Times New Roman" panose="02020603050405020304" pitchFamily="18" charset="0"/>
                <a:cs typeface="Times New Roman" panose="02020603050405020304" pitchFamily="18" charset="0"/>
              </a:rPr>
              <a:t> separable convolution for semantic image segmentation,” in Proceedings of the European conference on computer vision (ECCV), 2018, pp. 801-818.</a:t>
            </a:r>
          </a:p>
          <a:p>
            <a:pPr marL="0" indent="0">
              <a:buNone/>
            </a:pPr>
            <a:br>
              <a:rPr lang="en-US" sz="1150">
                <a:latin typeface="Times New Roman" panose="02020603050405020304" pitchFamily="18" charset="0"/>
                <a:cs typeface="Times New Roman" panose="02020603050405020304" pitchFamily="18" charset="0"/>
              </a:rPr>
            </a:br>
            <a:r>
              <a:rPr lang="en-US" sz="1150" b="0" i="0">
                <a:effectLst/>
                <a:latin typeface="Times New Roman" panose="02020603050405020304" pitchFamily="18" charset="0"/>
                <a:cs typeface="Times New Roman" panose="02020603050405020304" pitchFamily="18" charset="0"/>
              </a:rPr>
              <a:t>[9] K. He, X. Zhang, S. Ren, and J. Sun, “Deep residual learning for image recognition,” in Proceedings of the IEEE conference on computer vision and pattern recognition, 2016, pp. 770–778</a:t>
            </a:r>
          </a:p>
          <a:p>
            <a:pPr marL="0" indent="0">
              <a:buNone/>
            </a:pPr>
            <a:r>
              <a:rPr lang="en-US" sz="1150" b="0" i="0">
                <a:effectLst/>
                <a:latin typeface="Times New Roman" panose="02020603050405020304" pitchFamily="18" charset="0"/>
                <a:cs typeface="Times New Roman" panose="02020603050405020304" pitchFamily="18" charset="0"/>
              </a:rPr>
              <a:t>.</a:t>
            </a:r>
            <a:br>
              <a:rPr lang="en-US" sz="1150">
                <a:latin typeface="Times New Roman" panose="02020603050405020304" pitchFamily="18" charset="0"/>
                <a:cs typeface="Times New Roman" panose="02020603050405020304" pitchFamily="18" charset="0"/>
              </a:rPr>
            </a:br>
            <a:r>
              <a:rPr lang="en-US" sz="1150" b="0" i="0">
                <a:effectLst/>
                <a:latin typeface="Times New Roman" panose="02020603050405020304" pitchFamily="18" charset="0"/>
                <a:cs typeface="Times New Roman" panose="02020603050405020304" pitchFamily="18" charset="0"/>
              </a:rPr>
              <a:t>[10] J.-Y. Zhu, T. Park, P. Isola, and A. A. </a:t>
            </a:r>
            <a:r>
              <a:rPr lang="en-US" sz="1150" b="0" i="0" err="1">
                <a:effectLst/>
                <a:latin typeface="Times New Roman" panose="02020603050405020304" pitchFamily="18" charset="0"/>
                <a:cs typeface="Times New Roman" panose="02020603050405020304" pitchFamily="18" charset="0"/>
              </a:rPr>
              <a:t>Efros</a:t>
            </a:r>
            <a:r>
              <a:rPr lang="en-US" sz="1150" b="0" i="0">
                <a:effectLst/>
                <a:latin typeface="Times New Roman" panose="02020603050405020304" pitchFamily="18" charset="0"/>
                <a:cs typeface="Times New Roman" panose="02020603050405020304" pitchFamily="18" charset="0"/>
              </a:rPr>
              <a:t>, “Unpaired image-to-image translation using cycle-consistent adversarial networks,” in Proceedings of the IEEE international conference on computer vision, 2017, pp. 2223–2232.</a:t>
            </a:r>
          </a:p>
          <a:p>
            <a:pPr marL="0" indent="0">
              <a:buNone/>
            </a:pPr>
            <a:br>
              <a:rPr lang="en-US" sz="1150">
                <a:latin typeface="Times New Roman" panose="02020603050405020304" pitchFamily="18" charset="0"/>
                <a:cs typeface="Times New Roman" panose="02020603050405020304" pitchFamily="18" charset="0"/>
              </a:rPr>
            </a:br>
            <a:r>
              <a:rPr lang="en-US" sz="1150" b="0" i="0">
                <a:effectLst/>
                <a:latin typeface="Times New Roman" panose="02020603050405020304" pitchFamily="18" charset="0"/>
                <a:cs typeface="Times New Roman" panose="02020603050405020304" pitchFamily="18" charset="0"/>
              </a:rPr>
              <a:t>[11] M. A. Bagheri. “Conditional generative adversarial nets.” (2019), [Online]. </a:t>
            </a:r>
            <a:r>
              <a:rPr lang="en-US" sz="1150" b="0" i="0" err="1">
                <a:effectLst/>
                <a:latin typeface="Times New Roman" panose="02020603050405020304" pitchFamily="18" charset="0"/>
                <a:cs typeface="Times New Roman" panose="02020603050405020304" pitchFamily="18" charset="0"/>
              </a:rPr>
              <a:t>Available:https</a:t>
            </a:r>
            <a:r>
              <a:rPr lang="en-US" sz="1150" b="0" i="0">
                <a:effectLst/>
                <a:latin typeface="Times New Roman" panose="02020603050405020304" pitchFamily="18" charset="0"/>
                <a:cs typeface="Times New Roman" panose="02020603050405020304" pitchFamily="18" charset="0"/>
              </a:rPr>
              <a:t>://medium.com/@ma.bagheri/a-tutorial-on-conditional-generative-adversarial-nets-keras-implementation-694dcafa6282.(accessed: 20.05.2022).</a:t>
            </a:r>
            <a:endParaRPr lang="en-US" sz="1150">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AFDD0008-94F3-4F91-90EF-854DA8B51522}"/>
              </a:ext>
            </a:extLst>
          </p:cNvPr>
          <p:cNvSpPr>
            <a:spLocks noGrp="1"/>
          </p:cNvSpPr>
          <p:nvPr>
            <p:ph type="dt" sz="half" idx="10"/>
          </p:nvPr>
        </p:nvSpPr>
        <p:spPr>
          <a:xfrm>
            <a:off x="94398" y="6492875"/>
            <a:ext cx="2743200" cy="365125"/>
          </a:xfrm>
        </p:spPr>
        <p:txBody>
          <a:bodyPr/>
          <a:lstStyle/>
          <a:p>
            <a:r>
              <a:rPr lang="en-US" dirty="0">
                <a:latin typeface="Times New Roman" panose="02020603050405020304" pitchFamily="18" charset="0"/>
                <a:cs typeface="Times New Roman" panose="02020603050405020304" pitchFamily="18" charset="0"/>
              </a:rPr>
              <a:t>6/14/2022</a:t>
            </a:r>
          </a:p>
        </p:txBody>
      </p:sp>
      <p:sp>
        <p:nvSpPr>
          <p:cNvPr id="7" name="Footer Placeholder 6">
            <a:extLst>
              <a:ext uri="{FF2B5EF4-FFF2-40B4-BE49-F238E27FC236}">
                <a16:creationId xmlns:a16="http://schemas.microsoft.com/office/drawing/2014/main" id="{1006EF85-5A4D-433C-AE71-FFE8A1140568}"/>
              </a:ext>
            </a:extLst>
          </p:cNvPr>
          <p:cNvSpPr>
            <a:spLocks noGrp="1"/>
          </p:cNvSpPr>
          <p:nvPr>
            <p:ph type="ftr" sz="quarter" idx="11"/>
          </p:nvPr>
        </p:nvSpPr>
        <p:spPr>
          <a:xfrm>
            <a:off x="4038600" y="6537525"/>
            <a:ext cx="4114800" cy="365125"/>
          </a:xfrm>
        </p:spPr>
        <p:txBody>
          <a:bodyPr/>
          <a:lstStyle/>
          <a:p>
            <a:r>
              <a:rPr lang="en-US">
                <a:latin typeface="Times New Roman" panose="02020603050405020304" pitchFamily="18" charset="0"/>
                <a:cs typeface="Times New Roman" panose="02020603050405020304" pitchFamily="18" charset="0"/>
              </a:rPr>
              <a:t>Dept. of Mechatronics, MIT Manipal</a:t>
            </a:r>
          </a:p>
        </p:txBody>
      </p:sp>
      <p:sp>
        <p:nvSpPr>
          <p:cNvPr id="8" name="Slide Number Placeholder 7">
            <a:extLst>
              <a:ext uri="{FF2B5EF4-FFF2-40B4-BE49-F238E27FC236}">
                <a16:creationId xmlns:a16="http://schemas.microsoft.com/office/drawing/2014/main" id="{0119DDFC-5852-42F3-AC7B-E22783F64FD5}"/>
              </a:ext>
            </a:extLst>
          </p:cNvPr>
          <p:cNvSpPr>
            <a:spLocks noGrp="1"/>
          </p:cNvSpPr>
          <p:nvPr>
            <p:ph type="sldNum" sz="quarter" idx="12"/>
          </p:nvPr>
        </p:nvSpPr>
        <p:spPr/>
        <p:txBody>
          <a:bodyPr/>
          <a:lstStyle/>
          <a:p>
            <a:fld id="{D0616022-2DF8-8644-8036-BD5A9B424EBB}" type="slidenum">
              <a:rPr lang="en-US" smtClean="0">
                <a:latin typeface="Times New Roman" panose="02020603050405020304" pitchFamily="18" charset="0"/>
                <a:cs typeface="Times New Roman" panose="02020603050405020304" pitchFamily="18" charset="0"/>
              </a:rPr>
              <a:t>50</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369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Rectangle 22">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5" name="Freeform: Shape 24">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Date Placeholder 3">
            <a:extLst>
              <a:ext uri="{FF2B5EF4-FFF2-40B4-BE49-F238E27FC236}">
                <a16:creationId xmlns:a16="http://schemas.microsoft.com/office/drawing/2014/main" id="{03B94E89-5148-BE55-850D-8976A8984AD7}"/>
              </a:ext>
            </a:extLst>
          </p:cNvPr>
          <p:cNvSpPr>
            <a:spLocks noGrp="1"/>
          </p:cNvSpPr>
          <p:nvPr>
            <p:ph type="dt" sz="half" idx="10"/>
          </p:nvPr>
        </p:nvSpPr>
        <p:spPr>
          <a:xfrm>
            <a:off x="321733" y="5626100"/>
            <a:ext cx="2568811" cy="365125"/>
          </a:xfrm>
        </p:spPr>
        <p:txBody>
          <a:bodyPr vert="horz" lIns="91440" tIns="45720" rIns="91440" bIns="45720" rtlCol="0" anchor="ctr">
            <a:normAutofit/>
          </a:bodyPr>
          <a:lstStyle/>
          <a:p>
            <a:pPr>
              <a:spcAft>
                <a:spcPts val="600"/>
              </a:spcAft>
            </a:pPr>
            <a:r>
              <a:rPr lang="en-US">
                <a:solidFill>
                  <a:srgbClr val="FFFFFF"/>
                </a:solidFill>
              </a:rPr>
              <a:t>6/14/2022</a:t>
            </a:r>
          </a:p>
        </p:txBody>
      </p:sp>
      <p:sp>
        <p:nvSpPr>
          <p:cNvPr id="6" name="Slide Number Placeholder 5">
            <a:extLst>
              <a:ext uri="{FF2B5EF4-FFF2-40B4-BE49-F238E27FC236}">
                <a16:creationId xmlns:a16="http://schemas.microsoft.com/office/drawing/2014/main" id="{B2D4F96C-2F64-A636-C0CD-E9EBC605622E}"/>
              </a:ext>
            </a:extLst>
          </p:cNvPr>
          <p:cNvSpPr>
            <a:spLocks noGrp="1"/>
          </p:cNvSpPr>
          <p:nvPr>
            <p:ph type="sldNum" sz="quarter" idx="12"/>
          </p:nvPr>
        </p:nvSpPr>
        <p:spPr>
          <a:xfrm>
            <a:off x="321732" y="6356350"/>
            <a:ext cx="2568811" cy="365125"/>
          </a:xfrm>
        </p:spPr>
        <p:txBody>
          <a:bodyPr vert="horz" lIns="91440" tIns="45720" rIns="91440" bIns="45720" rtlCol="0" anchor="ctr">
            <a:normAutofit/>
          </a:bodyPr>
          <a:lstStyle/>
          <a:p>
            <a:pPr algn="l">
              <a:spcAft>
                <a:spcPts val="600"/>
              </a:spcAft>
            </a:pPr>
            <a:fld id="{D0616022-2DF8-8644-8036-BD5A9B424EBB}" type="slidenum">
              <a:rPr lang="en-US">
                <a:solidFill>
                  <a:srgbClr val="FFFFFF"/>
                </a:solidFill>
              </a:rPr>
              <a:pPr algn="l">
                <a:spcAft>
                  <a:spcPts val="600"/>
                </a:spcAft>
              </a:pPr>
              <a:t>51</a:t>
            </a:fld>
            <a:endParaRPr lang="en-US">
              <a:solidFill>
                <a:srgbClr val="FFFFFF"/>
              </a:solidFill>
            </a:endParaRPr>
          </a:p>
        </p:txBody>
      </p:sp>
      <p:sp>
        <p:nvSpPr>
          <p:cNvPr id="27" name="Freeform: Shape 26">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85DED6B9-B090-AF72-27C3-23A2864363DD}"/>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dirty="0">
                <a:solidFill>
                  <a:srgbClr val="080808"/>
                </a:solidFill>
                <a:latin typeface="Times New Roman" panose="02020603050405020304" pitchFamily="18" charset="0"/>
                <a:cs typeface="Times New Roman" panose="02020603050405020304" pitchFamily="18" charset="0"/>
              </a:rPr>
              <a:t>THANK YOU</a:t>
            </a:r>
            <a:endParaRPr lang="en-US" sz="3600" kern="1200" dirty="0">
              <a:solidFill>
                <a:srgbClr val="080808"/>
              </a:solidFill>
              <a:latin typeface="Times New Roman" panose="02020603050405020304" pitchFamily="18" charset="0"/>
              <a:cs typeface="Times New Roman" panose="02020603050405020304" pitchFamily="18" charset="0"/>
            </a:endParaRPr>
          </a:p>
        </p:txBody>
      </p:sp>
      <p:sp>
        <p:nvSpPr>
          <p:cNvPr id="29" name="Freeform: Shape 28">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tangle 30">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1713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FB7C85-102C-FFA8-2A48-660DC73FCA6B}"/>
              </a:ext>
            </a:extLst>
          </p:cNvPr>
          <p:cNvSpPr>
            <a:spLocks noGrp="1"/>
          </p:cNvSpPr>
          <p:nvPr>
            <p:ph type="title"/>
          </p:nvPr>
        </p:nvSpPr>
        <p:spPr>
          <a:xfrm>
            <a:off x="643467" y="321734"/>
            <a:ext cx="10905066" cy="1135737"/>
          </a:xfrm>
        </p:spPr>
        <p:txBody>
          <a:bodyPr>
            <a:normAutofit/>
          </a:bodyPr>
          <a:lstStyle/>
          <a:p>
            <a:r>
              <a:rPr lang="en-US" sz="3600" u="sng">
                <a:latin typeface="Times New Roman" panose="02020603050405020304" pitchFamily="18" charset="0"/>
                <a:cs typeface="Times New Roman" panose="02020603050405020304" pitchFamily="18" charset="0"/>
              </a:rPr>
              <a:t>WAYS TO AVOID LENS FLARE</a:t>
            </a:r>
            <a:endParaRPr lang="en-US" sz="3600">
              <a:latin typeface="Times New Roman" panose="02020603050405020304" pitchFamily="18" charset="0"/>
              <a:cs typeface="Times New Roman" panose="02020603050405020304" pitchFamily="18" charset="0"/>
            </a:endParaRPr>
          </a:p>
        </p:txBody>
      </p:sp>
      <p:graphicFrame>
        <p:nvGraphicFramePr>
          <p:cNvPr id="18" name="Content Placeholder 2">
            <a:extLst>
              <a:ext uri="{FF2B5EF4-FFF2-40B4-BE49-F238E27FC236}">
                <a16:creationId xmlns:a16="http://schemas.microsoft.com/office/drawing/2014/main" id="{4B21CCFF-71D3-77DA-F265-E833D4C7B0BA}"/>
              </a:ext>
            </a:extLst>
          </p:cNvPr>
          <p:cNvGraphicFramePr>
            <a:graphicFrameLocks noGrp="1"/>
          </p:cNvGraphicFramePr>
          <p:nvPr>
            <p:ph idx="1"/>
            <p:extLst>
              <p:ext uri="{D42A27DB-BD31-4B8C-83A1-F6EECF244321}">
                <p14:modId xmlns:p14="http://schemas.microsoft.com/office/powerpoint/2010/main" val="2073305119"/>
              </p:ext>
            </p:extLst>
          </p:nvPr>
        </p:nvGraphicFramePr>
        <p:xfrm>
          <a:off x="1014060" y="1782981"/>
          <a:ext cx="9904908" cy="4393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Date Placeholder 2">
            <a:extLst>
              <a:ext uri="{FF2B5EF4-FFF2-40B4-BE49-F238E27FC236}">
                <a16:creationId xmlns:a16="http://schemas.microsoft.com/office/drawing/2014/main" id="{5ABA36CB-0E92-4C00-A48A-554440AD3595}"/>
              </a:ext>
            </a:extLst>
          </p:cNvPr>
          <p:cNvSpPr>
            <a:spLocks noGrp="1"/>
          </p:cNvSpPr>
          <p:nvPr>
            <p:ph type="dt" sz="half" idx="10"/>
          </p:nvPr>
        </p:nvSpPr>
        <p:spPr/>
        <p:txBody>
          <a:bodyPr/>
          <a:lstStyle/>
          <a:p>
            <a:r>
              <a:rPr lang="en-US"/>
              <a:t>6/14/2022</a:t>
            </a:r>
          </a:p>
        </p:txBody>
      </p:sp>
      <p:sp>
        <p:nvSpPr>
          <p:cNvPr id="4" name="Footer Placeholder 3">
            <a:extLst>
              <a:ext uri="{FF2B5EF4-FFF2-40B4-BE49-F238E27FC236}">
                <a16:creationId xmlns:a16="http://schemas.microsoft.com/office/drawing/2014/main" id="{F8A5C35A-AD0B-4783-A1AE-D07330B51359}"/>
              </a:ext>
            </a:extLst>
          </p:cNvPr>
          <p:cNvSpPr>
            <a:spLocks noGrp="1"/>
          </p:cNvSpPr>
          <p:nvPr>
            <p:ph type="ftr" sz="quarter" idx="11"/>
          </p:nvPr>
        </p:nvSpPr>
        <p:spPr/>
        <p:txBody>
          <a:bodyPr/>
          <a:lstStyle/>
          <a:p>
            <a:r>
              <a:rPr lang="en-US"/>
              <a:t>Dept. of Mechatronics, MIT Manipal</a:t>
            </a:r>
          </a:p>
        </p:txBody>
      </p:sp>
      <p:sp>
        <p:nvSpPr>
          <p:cNvPr id="5" name="Slide Number Placeholder 4">
            <a:extLst>
              <a:ext uri="{FF2B5EF4-FFF2-40B4-BE49-F238E27FC236}">
                <a16:creationId xmlns:a16="http://schemas.microsoft.com/office/drawing/2014/main" id="{6DD9B31C-4C3C-423A-9C5E-F331A9D1F868}"/>
              </a:ext>
            </a:extLst>
          </p:cNvPr>
          <p:cNvSpPr>
            <a:spLocks noGrp="1"/>
          </p:cNvSpPr>
          <p:nvPr>
            <p:ph type="sldNum" sz="quarter" idx="12"/>
          </p:nvPr>
        </p:nvSpPr>
        <p:spPr/>
        <p:txBody>
          <a:bodyPr/>
          <a:lstStyle/>
          <a:p>
            <a:fld id="{D0616022-2DF8-8644-8036-BD5A9B424EBB}" type="slidenum">
              <a:rPr lang="en-US" smtClean="0"/>
              <a:t>6</a:t>
            </a:fld>
            <a:endParaRPr lang="en-US"/>
          </a:p>
        </p:txBody>
      </p:sp>
    </p:spTree>
    <p:extLst>
      <p:ext uri="{BB962C8B-B14F-4D97-AF65-F5344CB8AC3E}">
        <p14:creationId xmlns:p14="http://schemas.microsoft.com/office/powerpoint/2010/main" val="2535124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741067-A558-95E1-2771-30D675A35AB2}"/>
              </a:ext>
            </a:extLst>
          </p:cNvPr>
          <p:cNvSpPr>
            <a:spLocks noGrp="1"/>
          </p:cNvSpPr>
          <p:nvPr>
            <p:ph type="title"/>
          </p:nvPr>
        </p:nvSpPr>
        <p:spPr>
          <a:xfrm>
            <a:off x="6590662" y="4267832"/>
            <a:ext cx="4805996" cy="1297115"/>
          </a:xfrm>
        </p:spPr>
        <p:txBody>
          <a:bodyPr vert="horz" lIns="91440" tIns="45720" rIns="91440" bIns="45720" rtlCol="0" anchor="t">
            <a:normAutofit/>
          </a:bodyPr>
          <a:lstStyle/>
          <a:p>
            <a:pPr algn="ctr"/>
            <a:r>
              <a:rPr lang="en-US" sz="4000" b="1" u="sng" kern="1200" cap="all">
                <a:latin typeface="Times New Roman" panose="02020603050405020304" pitchFamily="18" charset="0"/>
                <a:cs typeface="Times New Roman" panose="02020603050405020304" pitchFamily="18" charset="0"/>
              </a:rPr>
              <a:t>LITERATURE REVIEW</a:t>
            </a:r>
            <a:endParaRPr lang="en-US" sz="4000" kern="1200">
              <a:latin typeface="Times New Roman" panose="02020603050405020304" pitchFamily="18" charset="0"/>
              <a:cs typeface="Times New Roman" panose="02020603050405020304" pitchFamily="18" charset="0"/>
            </a:endParaRPr>
          </a:p>
        </p:txBody>
      </p:sp>
      <p:pic>
        <p:nvPicPr>
          <p:cNvPr id="20" name="Graphic 19" descr="Open Book">
            <a:extLst>
              <a:ext uri="{FF2B5EF4-FFF2-40B4-BE49-F238E27FC236}">
                <a16:creationId xmlns:a16="http://schemas.microsoft.com/office/drawing/2014/main" id="{FADBDAA8-F26E-408A-8304-500554D311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27" name="Group 2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28" name="Freeform: Shape 2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Date Placeholder 2">
            <a:extLst>
              <a:ext uri="{FF2B5EF4-FFF2-40B4-BE49-F238E27FC236}">
                <a16:creationId xmlns:a16="http://schemas.microsoft.com/office/drawing/2014/main" id="{848ED657-5091-47BC-87FC-B17BC9E810A7}"/>
              </a:ext>
            </a:extLst>
          </p:cNvPr>
          <p:cNvSpPr>
            <a:spLocks noGrp="1"/>
          </p:cNvSpPr>
          <p:nvPr>
            <p:ph type="dt" sz="half" idx="10"/>
          </p:nvPr>
        </p:nvSpPr>
        <p:spPr/>
        <p:txBody>
          <a:bodyPr/>
          <a:lstStyle/>
          <a:p>
            <a:r>
              <a:rPr lang="en-US"/>
              <a:t>6/14/2022</a:t>
            </a:r>
          </a:p>
        </p:txBody>
      </p:sp>
      <p:sp>
        <p:nvSpPr>
          <p:cNvPr id="4" name="Footer Placeholder 3">
            <a:extLst>
              <a:ext uri="{FF2B5EF4-FFF2-40B4-BE49-F238E27FC236}">
                <a16:creationId xmlns:a16="http://schemas.microsoft.com/office/drawing/2014/main" id="{1C13683F-2B94-4D9F-9011-63AC83BEBB02}"/>
              </a:ext>
            </a:extLst>
          </p:cNvPr>
          <p:cNvSpPr>
            <a:spLocks noGrp="1"/>
          </p:cNvSpPr>
          <p:nvPr>
            <p:ph type="ftr" sz="quarter" idx="11"/>
          </p:nvPr>
        </p:nvSpPr>
        <p:spPr/>
        <p:txBody>
          <a:bodyPr/>
          <a:lstStyle/>
          <a:p>
            <a:r>
              <a:rPr lang="en-US"/>
              <a:t>Dept. of Mechatronics, MIT Manipal</a:t>
            </a:r>
          </a:p>
        </p:txBody>
      </p:sp>
      <p:sp>
        <p:nvSpPr>
          <p:cNvPr id="5" name="Slide Number Placeholder 4">
            <a:extLst>
              <a:ext uri="{FF2B5EF4-FFF2-40B4-BE49-F238E27FC236}">
                <a16:creationId xmlns:a16="http://schemas.microsoft.com/office/drawing/2014/main" id="{59E2B311-13FC-4CF0-B44A-CB011A873131}"/>
              </a:ext>
            </a:extLst>
          </p:cNvPr>
          <p:cNvSpPr>
            <a:spLocks noGrp="1"/>
          </p:cNvSpPr>
          <p:nvPr>
            <p:ph type="sldNum" sz="quarter" idx="12"/>
          </p:nvPr>
        </p:nvSpPr>
        <p:spPr/>
        <p:txBody>
          <a:bodyPr/>
          <a:lstStyle/>
          <a:p>
            <a:fld id="{D0616022-2DF8-8644-8036-BD5A9B424EBB}" type="slidenum">
              <a:rPr lang="en-US" smtClean="0"/>
              <a:t>7</a:t>
            </a:fld>
            <a:endParaRPr lang="en-US"/>
          </a:p>
        </p:txBody>
      </p:sp>
    </p:spTree>
    <p:extLst>
      <p:ext uri="{BB962C8B-B14F-4D97-AF65-F5344CB8AC3E}">
        <p14:creationId xmlns:p14="http://schemas.microsoft.com/office/powerpoint/2010/main" val="300350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CC7D311F-0779-B038-6FDA-9324B89B0BE7}"/>
              </a:ext>
            </a:extLst>
          </p:cNvPr>
          <p:cNvGraphicFramePr>
            <a:graphicFrameLocks noGrp="1"/>
          </p:cNvGraphicFramePr>
          <p:nvPr>
            <p:ph idx="1"/>
            <p:extLst>
              <p:ext uri="{D42A27DB-BD31-4B8C-83A1-F6EECF244321}">
                <p14:modId xmlns:p14="http://schemas.microsoft.com/office/powerpoint/2010/main" val="2841820045"/>
              </p:ext>
            </p:extLst>
          </p:nvPr>
        </p:nvGraphicFramePr>
        <p:xfrm>
          <a:off x="213146" y="543524"/>
          <a:ext cx="11759353" cy="6143100"/>
        </p:xfrm>
        <a:graphic>
          <a:graphicData uri="http://schemas.openxmlformats.org/drawingml/2006/table">
            <a:tbl>
              <a:tblPr firstRow="1" bandRow="1">
                <a:tableStyleId>{5C22544A-7EE6-4342-B048-85BDC9FD1C3A}</a:tableStyleId>
              </a:tblPr>
              <a:tblGrid>
                <a:gridCol w="2212935">
                  <a:extLst>
                    <a:ext uri="{9D8B030D-6E8A-4147-A177-3AD203B41FA5}">
                      <a16:colId xmlns:a16="http://schemas.microsoft.com/office/drawing/2014/main" val="1996105328"/>
                    </a:ext>
                  </a:extLst>
                </a:gridCol>
                <a:gridCol w="2501347">
                  <a:extLst>
                    <a:ext uri="{9D8B030D-6E8A-4147-A177-3AD203B41FA5}">
                      <a16:colId xmlns:a16="http://schemas.microsoft.com/office/drawing/2014/main" val="207229596"/>
                    </a:ext>
                  </a:extLst>
                </a:gridCol>
                <a:gridCol w="2496389">
                  <a:extLst>
                    <a:ext uri="{9D8B030D-6E8A-4147-A177-3AD203B41FA5}">
                      <a16:colId xmlns:a16="http://schemas.microsoft.com/office/drawing/2014/main" val="2294771106"/>
                    </a:ext>
                  </a:extLst>
                </a:gridCol>
                <a:gridCol w="4548682">
                  <a:extLst>
                    <a:ext uri="{9D8B030D-6E8A-4147-A177-3AD203B41FA5}">
                      <a16:colId xmlns:a16="http://schemas.microsoft.com/office/drawing/2014/main" val="3179376728"/>
                    </a:ext>
                  </a:extLst>
                </a:gridCol>
              </a:tblGrid>
              <a:tr h="341034">
                <a:tc>
                  <a:txBody>
                    <a:bodyPr/>
                    <a:lstStyle/>
                    <a:p>
                      <a:pPr algn="ctr"/>
                      <a:r>
                        <a:rPr lang="en-US" sz="1600">
                          <a:solidFill>
                            <a:schemeClr val="tx1"/>
                          </a:solidFill>
                          <a:latin typeface="Times New Roman"/>
                        </a:rPr>
                        <a:t>Authors</a:t>
                      </a:r>
                    </a:p>
                  </a:txBody>
                  <a:tcPr>
                    <a:solidFill>
                      <a:schemeClr val="accent4">
                        <a:lumMod val="40000"/>
                        <a:lumOff val="60000"/>
                      </a:schemeClr>
                    </a:solidFill>
                  </a:tcPr>
                </a:tc>
                <a:tc>
                  <a:txBody>
                    <a:bodyPr/>
                    <a:lstStyle/>
                    <a:p>
                      <a:pPr algn="ctr"/>
                      <a:r>
                        <a:rPr lang="en-US" sz="1600">
                          <a:solidFill>
                            <a:schemeClr val="tx1"/>
                          </a:solidFill>
                          <a:latin typeface="Times New Roman"/>
                        </a:rPr>
                        <a:t>Article</a:t>
                      </a:r>
                    </a:p>
                  </a:txBody>
                  <a:tcPr>
                    <a:solidFill>
                      <a:schemeClr val="accent4">
                        <a:lumMod val="40000"/>
                        <a:lumOff val="60000"/>
                      </a:schemeClr>
                    </a:solidFill>
                  </a:tcPr>
                </a:tc>
                <a:tc>
                  <a:txBody>
                    <a:bodyPr/>
                    <a:lstStyle/>
                    <a:p>
                      <a:pPr algn="ctr"/>
                      <a:r>
                        <a:rPr lang="en-US" sz="1600">
                          <a:solidFill>
                            <a:schemeClr val="tx1"/>
                          </a:solidFill>
                          <a:latin typeface="Times New Roman"/>
                        </a:rPr>
                        <a:t>Journal</a:t>
                      </a:r>
                    </a:p>
                  </a:txBody>
                  <a:tcPr>
                    <a:solidFill>
                      <a:schemeClr val="accent4">
                        <a:lumMod val="40000"/>
                        <a:lumOff val="60000"/>
                      </a:schemeClr>
                    </a:solidFill>
                  </a:tcPr>
                </a:tc>
                <a:tc>
                  <a:txBody>
                    <a:bodyPr/>
                    <a:lstStyle/>
                    <a:p>
                      <a:pPr algn="ctr"/>
                      <a:r>
                        <a:rPr lang="en-US" sz="1600">
                          <a:solidFill>
                            <a:schemeClr val="tx1"/>
                          </a:solidFill>
                          <a:latin typeface="Times New Roman"/>
                        </a:rPr>
                        <a:t>Salient Features</a:t>
                      </a:r>
                    </a:p>
                  </a:txBody>
                  <a:tcPr>
                    <a:solidFill>
                      <a:schemeClr val="accent4">
                        <a:lumMod val="40000"/>
                        <a:lumOff val="60000"/>
                      </a:schemeClr>
                    </a:solidFill>
                  </a:tcPr>
                </a:tc>
                <a:extLst>
                  <a:ext uri="{0D108BD9-81ED-4DB2-BD59-A6C34878D82A}">
                    <a16:rowId xmlns:a16="http://schemas.microsoft.com/office/drawing/2014/main" val="3874635675"/>
                  </a:ext>
                </a:extLst>
              </a:tr>
              <a:tr h="1225826">
                <a:tc>
                  <a:txBody>
                    <a:bodyPr/>
                    <a:lstStyle/>
                    <a:p>
                      <a:pPr lvl="0">
                        <a:buNone/>
                      </a:pPr>
                      <a:r>
                        <a:rPr lang="en-IN" sz="1600" b="0" i="0" u="none" strike="noStrike" noProof="0">
                          <a:latin typeface="Times New Roman"/>
                        </a:rPr>
                        <a:t>A. </a:t>
                      </a:r>
                      <a:r>
                        <a:rPr lang="en-IN" sz="1600" b="0" i="0" u="none" strike="noStrike" noProof="0" err="1">
                          <a:latin typeface="Times New Roman"/>
                        </a:rPr>
                        <a:t>Criminisi</a:t>
                      </a:r>
                      <a:r>
                        <a:rPr lang="en-IN" sz="1600" b="0" i="0" u="none" strike="noStrike" noProof="0">
                          <a:latin typeface="Times New Roman"/>
                        </a:rPr>
                        <a:t>, P. Perez and K. Toyama</a:t>
                      </a:r>
                      <a:endParaRPr lang="en-US" sz="1600"/>
                    </a:p>
                  </a:txBody>
                  <a:tcPr/>
                </a:tc>
                <a:tc>
                  <a:txBody>
                    <a:bodyPr/>
                    <a:lstStyle/>
                    <a:p>
                      <a:pPr lvl="0">
                        <a:buNone/>
                      </a:pPr>
                      <a:r>
                        <a:rPr lang="en-IN" sz="1600" b="0" i="0" u="none" strike="noStrike" noProof="0">
                          <a:latin typeface="Times New Roman"/>
                        </a:rPr>
                        <a:t>Region Filling and Object Removal by Exemplar-based Image Inpainting</a:t>
                      </a:r>
                    </a:p>
                  </a:txBody>
                  <a:tcPr/>
                </a:tc>
                <a:tc>
                  <a:txBody>
                    <a:bodyPr/>
                    <a:lstStyle/>
                    <a:p>
                      <a:pPr lvl="0">
                        <a:buNone/>
                      </a:pPr>
                      <a:r>
                        <a:rPr lang="en-IN" sz="1600" b="0" i="0" u="none" strike="noStrike" noProof="0">
                          <a:latin typeface="Times New Roman"/>
                        </a:rPr>
                        <a:t> IEEE Transactions on Image Processing, 2004</a:t>
                      </a:r>
                      <a:endParaRPr lang="en-IN" sz="1600" b="0" i="0" u="none" strike="noStrike" noProof="0"/>
                    </a:p>
                    <a:p>
                      <a:pPr lvl="0">
                        <a:buNone/>
                      </a:pPr>
                      <a:endParaRPr lang="en-IN" sz="1600" b="0" i="0" u="none" strike="noStrike" noProof="0">
                        <a:latin typeface="Times New Roman"/>
                      </a:endParaRPr>
                    </a:p>
                  </a:txBody>
                  <a:tcPr/>
                </a:tc>
                <a:tc>
                  <a:txBody>
                    <a:bodyPr/>
                    <a:lstStyle/>
                    <a:p>
                      <a:pPr marL="285750" marR="0" lvl="0" indent="-285750" algn="l">
                        <a:lnSpc>
                          <a:spcPct val="90000"/>
                        </a:lnSpc>
                        <a:spcBef>
                          <a:spcPts val="1000"/>
                        </a:spcBef>
                        <a:spcAft>
                          <a:spcPts val="0"/>
                        </a:spcAft>
                        <a:buFont typeface="Arial"/>
                        <a:buChar char="•"/>
                      </a:pPr>
                      <a:r>
                        <a:rPr lang="en-IN" sz="1600" b="0" i="0" u="none" strike="noStrike" noProof="0">
                          <a:latin typeface="Times New Roman"/>
                        </a:rPr>
                        <a:t>Identify patch</a:t>
                      </a:r>
                      <a:endParaRPr lang="en-US" sz="1600" b="0" i="0" u="none" strike="noStrike" noProof="0"/>
                    </a:p>
                    <a:p>
                      <a:pPr marL="285750" marR="0" lvl="0" indent="-285750" algn="l">
                        <a:lnSpc>
                          <a:spcPct val="90000"/>
                        </a:lnSpc>
                        <a:spcBef>
                          <a:spcPts val="1000"/>
                        </a:spcBef>
                        <a:spcAft>
                          <a:spcPts val="0"/>
                        </a:spcAft>
                        <a:buFont typeface="Arial"/>
                        <a:buChar char="•"/>
                      </a:pPr>
                      <a:r>
                        <a:rPr lang="en-IN" sz="1600" b="0" i="0" u="none" strike="noStrike" noProof="0">
                          <a:latin typeface="Times New Roman"/>
                        </a:rPr>
                        <a:t>Computing patch priorities </a:t>
                      </a:r>
                      <a:endParaRPr lang="en-US" sz="1600" b="0" i="0" u="none" strike="noStrike" noProof="0"/>
                    </a:p>
                    <a:p>
                      <a:pPr marL="285750" marR="0" lvl="0" indent="-285750" algn="l">
                        <a:lnSpc>
                          <a:spcPct val="90000"/>
                        </a:lnSpc>
                        <a:spcBef>
                          <a:spcPts val="1000"/>
                        </a:spcBef>
                        <a:spcAft>
                          <a:spcPts val="0"/>
                        </a:spcAft>
                        <a:buFont typeface="Arial"/>
                        <a:buChar char="•"/>
                      </a:pPr>
                      <a:r>
                        <a:rPr lang="en-IN" sz="1600" b="0" i="0" u="none" strike="noStrike" noProof="0">
                          <a:latin typeface="Times New Roman"/>
                        </a:rPr>
                        <a:t>Propagating texture and structure information.</a:t>
                      </a:r>
                      <a:endParaRPr lang="en-US" sz="1600" b="0" i="0" u="none" strike="noStrike" noProof="0"/>
                    </a:p>
                    <a:p>
                      <a:pPr marL="285750" marR="0" lvl="0" indent="-285750" algn="l">
                        <a:lnSpc>
                          <a:spcPct val="90000"/>
                        </a:lnSpc>
                        <a:spcBef>
                          <a:spcPts val="1000"/>
                        </a:spcBef>
                        <a:spcAft>
                          <a:spcPts val="0"/>
                        </a:spcAft>
                        <a:buFont typeface="Arial"/>
                        <a:buChar char="•"/>
                      </a:pPr>
                      <a:r>
                        <a:rPr lang="en-IN" sz="1600" b="0" i="0" u="none" strike="noStrike" noProof="0">
                          <a:latin typeface="Times New Roman"/>
                        </a:rPr>
                        <a:t>Updating confidence values</a:t>
                      </a:r>
                      <a:endParaRPr lang="en-US" sz="1600"/>
                    </a:p>
                    <a:p>
                      <a:pPr marL="285750" lvl="0" indent="-285750" algn="l">
                        <a:buFont typeface="Arial"/>
                        <a:buChar char="•"/>
                      </a:pPr>
                      <a:endParaRPr lang="en-US" sz="1600"/>
                    </a:p>
                  </a:txBody>
                  <a:tcPr/>
                </a:tc>
                <a:extLst>
                  <a:ext uri="{0D108BD9-81ED-4DB2-BD59-A6C34878D82A}">
                    <a16:rowId xmlns:a16="http://schemas.microsoft.com/office/drawing/2014/main" val="583333011"/>
                  </a:ext>
                </a:extLst>
              </a:tr>
              <a:tr h="1507434">
                <a:tc>
                  <a:txBody>
                    <a:bodyPr/>
                    <a:lstStyle/>
                    <a:p>
                      <a:pPr lvl="0">
                        <a:buNone/>
                      </a:pPr>
                      <a:r>
                        <a:rPr lang="en-IN" sz="1600" b="0" i="0" u="none" strike="noStrike" noProof="0">
                          <a:latin typeface="Times New Roman"/>
                        </a:rPr>
                        <a:t>Patricia Vitoria and Coloma Ballester</a:t>
                      </a:r>
                      <a:endParaRPr lang="en-US" sz="1600"/>
                    </a:p>
                  </a:txBody>
                  <a:tcPr/>
                </a:tc>
                <a:tc>
                  <a:txBody>
                    <a:bodyPr/>
                    <a:lstStyle/>
                    <a:p>
                      <a:pPr lvl="0">
                        <a:buNone/>
                      </a:pPr>
                      <a:r>
                        <a:rPr lang="en-IN" sz="1600" b="0" i="0" u="none" strike="noStrike" noProof="0">
                          <a:latin typeface="Times New Roman"/>
                        </a:rPr>
                        <a:t>Automatic Flare Spot Artifact Detection and Removal in Photographs</a:t>
                      </a:r>
                    </a:p>
                  </a:txBody>
                  <a:tcPr/>
                </a:tc>
                <a:tc>
                  <a:txBody>
                    <a:bodyPr/>
                    <a:lstStyle/>
                    <a:p>
                      <a:pPr lvl="0" algn="l">
                        <a:lnSpc>
                          <a:spcPct val="100000"/>
                        </a:lnSpc>
                        <a:spcBef>
                          <a:spcPts val="0"/>
                        </a:spcBef>
                        <a:spcAft>
                          <a:spcPts val="0"/>
                        </a:spcAft>
                        <a:buNone/>
                      </a:pPr>
                      <a:r>
                        <a:rPr lang="en-IN" sz="1600" b="0" i="0" u="none" strike="noStrike" noProof="0">
                          <a:latin typeface="Times New Roman"/>
                        </a:rPr>
                        <a:t>Journal of Mathematical Imaging and Vision 2019</a:t>
                      </a:r>
                    </a:p>
                  </a:txBody>
                  <a:tcPr/>
                </a:tc>
                <a:tc>
                  <a:txBody>
                    <a:bodyPr/>
                    <a:lstStyle/>
                    <a:p>
                      <a:pPr marL="285750" marR="0" lvl="0" indent="-285750" algn="l">
                        <a:lnSpc>
                          <a:spcPct val="90000"/>
                        </a:lnSpc>
                        <a:spcBef>
                          <a:spcPts val="1000"/>
                        </a:spcBef>
                        <a:spcAft>
                          <a:spcPts val="0"/>
                        </a:spcAft>
                        <a:buFont typeface="Arial"/>
                        <a:buChar char="•"/>
                      </a:pPr>
                      <a:r>
                        <a:rPr lang="en-US" sz="1600" b="0" i="0" u="none" strike="noStrike" noProof="0">
                          <a:latin typeface="Times New Roman"/>
                        </a:rPr>
                        <a:t>Characterizations of flares</a:t>
                      </a:r>
                      <a:endParaRPr lang="en-US" sz="1600" b="0" i="0" u="none" strike="noStrike" noProof="0">
                        <a:latin typeface="Calibri"/>
                      </a:endParaRPr>
                    </a:p>
                    <a:p>
                      <a:pPr marL="285750" marR="0" lvl="0" indent="-285750" algn="l">
                        <a:lnSpc>
                          <a:spcPct val="90000"/>
                        </a:lnSpc>
                        <a:spcBef>
                          <a:spcPts val="1000"/>
                        </a:spcBef>
                        <a:spcAft>
                          <a:spcPts val="0"/>
                        </a:spcAft>
                        <a:buFont typeface="Arial"/>
                        <a:buChar char="•"/>
                      </a:pPr>
                      <a:r>
                        <a:rPr lang="en-US" sz="1600" b="0" i="0" u="none" strike="noStrike" noProof="0">
                          <a:latin typeface="Times New Roman"/>
                        </a:rPr>
                        <a:t>Determination of the flare region</a:t>
                      </a:r>
                      <a:endParaRPr lang="en-US" sz="1600" b="0" i="0" u="none" strike="noStrike" noProof="0">
                        <a:latin typeface="Calibri"/>
                      </a:endParaRPr>
                    </a:p>
                    <a:p>
                      <a:pPr marL="285750" marR="0" lvl="0" indent="-285750" algn="l">
                        <a:lnSpc>
                          <a:spcPct val="90000"/>
                        </a:lnSpc>
                        <a:spcBef>
                          <a:spcPts val="1000"/>
                        </a:spcBef>
                        <a:spcAft>
                          <a:spcPts val="0"/>
                        </a:spcAft>
                        <a:buFont typeface="Arial"/>
                        <a:buChar char="•"/>
                      </a:pPr>
                      <a:r>
                        <a:rPr lang="en-US" sz="1600" b="0" i="0" u="none" strike="noStrike" noProof="0">
                          <a:latin typeface="Times New Roman"/>
                        </a:rPr>
                        <a:t>Removal of flares using exemplar-based inpainting</a:t>
                      </a:r>
                      <a:endParaRPr lang="en-US" sz="1600"/>
                    </a:p>
                  </a:txBody>
                  <a:tcPr/>
                </a:tc>
                <a:extLst>
                  <a:ext uri="{0D108BD9-81ED-4DB2-BD59-A6C34878D82A}">
                    <a16:rowId xmlns:a16="http://schemas.microsoft.com/office/drawing/2014/main" val="224558949"/>
                  </a:ext>
                </a:extLst>
              </a:tr>
              <a:tr h="718154">
                <a:tc>
                  <a:txBody>
                    <a:bodyPr/>
                    <a:lstStyle/>
                    <a:p>
                      <a:pPr marL="0" marR="0" lvl="0" indent="0" algn="l">
                        <a:lnSpc>
                          <a:spcPct val="100000"/>
                        </a:lnSpc>
                        <a:spcBef>
                          <a:spcPts val="0"/>
                        </a:spcBef>
                        <a:spcAft>
                          <a:spcPts val="0"/>
                        </a:spcAft>
                        <a:buNone/>
                      </a:pPr>
                      <a:r>
                        <a:rPr lang="en-IN" sz="1600" b="0" i="0" u="none" strike="noStrike" noProof="0">
                          <a:latin typeface="Times New Roman"/>
                        </a:rPr>
                        <a:t>Wu, Y., He, Q., Xue, T., Garg, R., Chen, J., Veeraraghavan, A., &amp; Barron, J. T.</a:t>
                      </a:r>
                      <a:endParaRPr lang="en-IN" sz="1600"/>
                    </a:p>
                  </a:txBody>
                  <a:tcPr/>
                </a:tc>
                <a:tc>
                  <a:txBody>
                    <a:bodyPr/>
                    <a:lstStyle/>
                    <a:p>
                      <a:pPr lvl="0" algn="l">
                        <a:buNone/>
                      </a:pPr>
                      <a:r>
                        <a:rPr lang="en-US" sz="1600" b="0" i="0" u="none" strike="noStrike" noProof="0" dirty="0">
                          <a:latin typeface="Times New Roman"/>
                        </a:rPr>
                        <a:t>How to train  Neural Networks for Flare Removal</a:t>
                      </a:r>
                      <a:endParaRPr lang="en-US" sz="1600" dirty="0"/>
                    </a:p>
                  </a:txBody>
                  <a:tcPr/>
                </a:tc>
                <a:tc>
                  <a:txBody>
                    <a:bodyPr/>
                    <a:lstStyle/>
                    <a:p>
                      <a:pPr lvl="0">
                        <a:buNone/>
                      </a:pPr>
                      <a:r>
                        <a:rPr lang="en-IN" sz="1600" b="0" i="0" u="none" strike="noStrike" noProof="0">
                          <a:latin typeface="Times New Roman"/>
                        </a:rPr>
                        <a:t>In Proceedings of the IEEE/CVF International Conference on Computer Vision, 2021</a:t>
                      </a:r>
                      <a:endParaRPr lang="en-US" sz="1600"/>
                    </a:p>
                  </a:txBody>
                  <a:tcPr/>
                </a:tc>
                <a:tc>
                  <a:txBody>
                    <a:bodyPr/>
                    <a:lstStyle/>
                    <a:p>
                      <a:pPr marL="285750" marR="0" lvl="0" indent="-285750" algn="l">
                        <a:lnSpc>
                          <a:spcPct val="90000"/>
                        </a:lnSpc>
                        <a:spcBef>
                          <a:spcPts val="1000"/>
                        </a:spcBef>
                        <a:spcAft>
                          <a:spcPts val="0"/>
                        </a:spcAft>
                        <a:buFont typeface="Arial"/>
                        <a:buChar char="•"/>
                      </a:pPr>
                      <a:r>
                        <a:rPr lang="en-US" sz="1600" b="0" i="0" u="none" strike="noStrike" noProof="0">
                          <a:latin typeface="Times New Roman"/>
                        </a:rPr>
                        <a:t>Creating synthetic dataset</a:t>
                      </a:r>
                      <a:endParaRPr lang="en-US" sz="1600" b="0" i="0" u="none" strike="noStrike" noProof="0">
                        <a:latin typeface="Calibri"/>
                      </a:endParaRPr>
                    </a:p>
                    <a:p>
                      <a:pPr marL="285750" marR="0" lvl="0" indent="-285750" algn="l">
                        <a:lnSpc>
                          <a:spcPct val="90000"/>
                        </a:lnSpc>
                        <a:spcBef>
                          <a:spcPts val="1000"/>
                        </a:spcBef>
                        <a:spcAft>
                          <a:spcPts val="0"/>
                        </a:spcAft>
                        <a:buFont typeface="Arial"/>
                        <a:buChar char="•"/>
                      </a:pPr>
                      <a:r>
                        <a:rPr lang="en-US" sz="1600" b="0" i="0" u="none" strike="noStrike" noProof="0">
                          <a:latin typeface="Times New Roman"/>
                        </a:rPr>
                        <a:t>Training using CNN</a:t>
                      </a:r>
                      <a:endParaRPr lang="en-US" sz="1600" b="0" i="0" u="none" strike="noStrike" noProof="0">
                        <a:latin typeface="Calibri"/>
                      </a:endParaRPr>
                    </a:p>
                    <a:p>
                      <a:pPr marL="285750" marR="0" lvl="0" indent="-285750" algn="l">
                        <a:lnSpc>
                          <a:spcPct val="90000"/>
                        </a:lnSpc>
                        <a:spcBef>
                          <a:spcPts val="1000"/>
                        </a:spcBef>
                        <a:spcAft>
                          <a:spcPts val="0"/>
                        </a:spcAft>
                        <a:buFont typeface="Arial"/>
                        <a:buChar char="•"/>
                      </a:pPr>
                      <a:r>
                        <a:rPr lang="en-US" sz="1600" b="0" i="0" u="none" strike="noStrike" noProof="0">
                          <a:latin typeface="Times New Roman"/>
                        </a:rPr>
                        <a:t>Editing the resulting image</a:t>
                      </a:r>
                      <a:endParaRPr lang="en-US" sz="1600" b="0" i="0" u="none" strike="noStrike" noProof="0">
                        <a:latin typeface="Calibri"/>
                      </a:endParaRPr>
                    </a:p>
                    <a:p>
                      <a:pPr marL="285750" marR="0" lvl="0" indent="-285750" algn="l">
                        <a:lnSpc>
                          <a:spcPct val="90000"/>
                        </a:lnSpc>
                        <a:spcBef>
                          <a:spcPts val="1000"/>
                        </a:spcBef>
                        <a:spcAft>
                          <a:spcPts val="0"/>
                        </a:spcAft>
                        <a:buFont typeface="Arial"/>
                        <a:buChar char="•"/>
                      </a:pPr>
                      <a:r>
                        <a:rPr lang="en-US" sz="1600" b="0" i="0" u="none" strike="noStrike" noProof="0">
                          <a:latin typeface="Times New Roman"/>
                        </a:rPr>
                        <a:t>PSNR = 25.55, SSIM = 0.85</a:t>
                      </a:r>
                      <a:endParaRPr lang="en-US" sz="1600"/>
                    </a:p>
                  </a:txBody>
                  <a:tcPr/>
                </a:tc>
                <a:extLst>
                  <a:ext uri="{0D108BD9-81ED-4DB2-BD59-A6C34878D82A}">
                    <a16:rowId xmlns:a16="http://schemas.microsoft.com/office/drawing/2014/main" val="4121481112"/>
                  </a:ext>
                </a:extLst>
              </a:tr>
              <a:tr h="718154">
                <a:tc>
                  <a:txBody>
                    <a:bodyPr/>
                    <a:lstStyle/>
                    <a:p>
                      <a:pPr marL="0" lvl="0" indent="0" algn="l">
                        <a:lnSpc>
                          <a:spcPct val="100000"/>
                        </a:lnSpc>
                        <a:spcBef>
                          <a:spcPts val="0"/>
                        </a:spcBef>
                        <a:spcAft>
                          <a:spcPts val="0"/>
                        </a:spcAft>
                        <a:buNone/>
                      </a:pPr>
                      <a:r>
                        <a:rPr lang="en-IN" sz="1600" b="0" i="0" u="none" strike="noStrike" noProof="0">
                          <a:latin typeface="Times New Roman"/>
                        </a:rPr>
                        <a:t>Xiaotian Qiao </a:t>
                      </a:r>
                      <a:r>
                        <a:rPr lang="en-IN" sz="1600" b="0" i="0" u="none" strike="noStrike" noProof="0" err="1">
                          <a:latin typeface="Times New Roman"/>
                        </a:rPr>
                        <a:t>GerhardP.Hancke</a:t>
                      </a:r>
                      <a:r>
                        <a:rPr lang="en-IN" sz="1600" b="0" i="0" u="none" strike="noStrike" noProof="0">
                          <a:latin typeface="Times New Roman"/>
                        </a:rPr>
                        <a:t> Rynson W.H</a:t>
                      </a:r>
                      <a:endParaRPr lang="en-US" sz="1600"/>
                    </a:p>
                  </a:txBody>
                  <a:tcPr/>
                </a:tc>
                <a:tc>
                  <a:txBody>
                    <a:bodyPr/>
                    <a:lstStyle/>
                    <a:p>
                      <a:pPr lvl="0" algn="l">
                        <a:buNone/>
                      </a:pPr>
                      <a:r>
                        <a:rPr lang="en-IN" sz="1600" b="0" i="0" u="none" strike="noStrike" noProof="0">
                          <a:latin typeface="Times New Roman"/>
                        </a:rPr>
                        <a:t>Light Source Guided  Single-Image Flare  Removal  from Unpaired  Data </a:t>
                      </a:r>
                      <a:endParaRPr lang="en-US" sz="1600"/>
                    </a:p>
                  </a:txBody>
                  <a:tcPr/>
                </a:tc>
                <a:tc>
                  <a:txBody>
                    <a:bodyPr/>
                    <a:lstStyle/>
                    <a:p>
                      <a:pPr lvl="0">
                        <a:buNone/>
                      </a:pPr>
                      <a:r>
                        <a:rPr lang="en-IN" sz="1600" b="0" i="0" u="none" strike="noStrike" noProof="0"/>
                        <a:t> ICCV 2021</a:t>
                      </a:r>
                      <a:endParaRPr lang="en-US" sz="1600"/>
                    </a:p>
                  </a:txBody>
                  <a:tcPr/>
                </a:tc>
                <a:tc>
                  <a:txBody>
                    <a:bodyPr/>
                    <a:lstStyle/>
                    <a:p>
                      <a:pPr marL="285750" marR="0" lvl="0" indent="-285750" algn="l">
                        <a:lnSpc>
                          <a:spcPct val="90000"/>
                        </a:lnSpc>
                        <a:spcBef>
                          <a:spcPts val="1000"/>
                        </a:spcBef>
                        <a:spcAft>
                          <a:spcPts val="0"/>
                        </a:spcAft>
                        <a:buFont typeface="Arial"/>
                        <a:buChar char="•"/>
                      </a:pPr>
                      <a:r>
                        <a:rPr lang="en-US" sz="1600" b="0" i="0" u="none" strike="noStrike" noProof="0" dirty="0">
                          <a:latin typeface="Times New Roman"/>
                        </a:rPr>
                        <a:t>Unpaired dataset</a:t>
                      </a:r>
                      <a:endParaRPr lang="en-US" sz="1600" b="0" i="0" u="none" strike="noStrike" noProof="0" dirty="0"/>
                    </a:p>
                    <a:p>
                      <a:pPr marL="285750" marR="0" lvl="0" indent="-285750" algn="l">
                        <a:lnSpc>
                          <a:spcPct val="90000"/>
                        </a:lnSpc>
                        <a:spcBef>
                          <a:spcPts val="1000"/>
                        </a:spcBef>
                        <a:spcAft>
                          <a:spcPts val="0"/>
                        </a:spcAft>
                        <a:buFont typeface="Arial"/>
                        <a:buChar char="•"/>
                      </a:pPr>
                      <a:r>
                        <a:rPr lang="en-US" sz="1600" b="0" i="0" u="none" strike="noStrike" noProof="0" dirty="0">
                          <a:latin typeface="Times New Roman"/>
                        </a:rPr>
                        <a:t>Detection of light source</a:t>
                      </a:r>
                      <a:endParaRPr lang="en-US" sz="1600" b="0" i="0" u="none" strike="noStrike" noProof="0" dirty="0"/>
                    </a:p>
                    <a:p>
                      <a:pPr marL="285750" marR="0" lvl="0" indent="-285750" algn="l">
                        <a:lnSpc>
                          <a:spcPct val="90000"/>
                        </a:lnSpc>
                        <a:spcBef>
                          <a:spcPts val="1000"/>
                        </a:spcBef>
                        <a:spcAft>
                          <a:spcPts val="0"/>
                        </a:spcAft>
                        <a:buFont typeface="Arial"/>
                        <a:buChar char="•"/>
                      </a:pPr>
                      <a:r>
                        <a:rPr lang="en-US" sz="1600" b="0" i="0" u="none" strike="noStrike" noProof="0" dirty="0">
                          <a:latin typeface="Times New Roman"/>
                        </a:rPr>
                        <a:t>Removal of flares</a:t>
                      </a:r>
                      <a:endParaRPr lang="en-US" sz="1600" b="0" i="0" u="none" strike="noStrike" noProof="0" dirty="0"/>
                    </a:p>
                    <a:p>
                      <a:pPr marL="285750" marR="0" lvl="0" indent="-285750" algn="l">
                        <a:lnSpc>
                          <a:spcPct val="90000"/>
                        </a:lnSpc>
                        <a:spcBef>
                          <a:spcPts val="1000"/>
                        </a:spcBef>
                        <a:spcAft>
                          <a:spcPts val="0"/>
                        </a:spcAft>
                        <a:buFont typeface="Arial"/>
                        <a:buChar char="•"/>
                      </a:pPr>
                      <a:r>
                        <a:rPr lang="en-US" sz="1600" b="0" i="0" u="none" strike="noStrike" noProof="0" dirty="0">
                          <a:latin typeface="Times New Roman"/>
                        </a:rPr>
                        <a:t>PSNR = 21.57, SSIM - 0.812</a:t>
                      </a:r>
                      <a:endParaRPr lang="en-US" sz="1600" dirty="0"/>
                    </a:p>
                  </a:txBody>
                  <a:tcPr/>
                </a:tc>
                <a:extLst>
                  <a:ext uri="{0D108BD9-81ED-4DB2-BD59-A6C34878D82A}">
                    <a16:rowId xmlns:a16="http://schemas.microsoft.com/office/drawing/2014/main" val="1102198409"/>
                  </a:ext>
                </a:extLst>
              </a:tr>
            </a:tbl>
          </a:graphicData>
        </a:graphic>
      </p:graphicFrame>
      <p:sp>
        <p:nvSpPr>
          <p:cNvPr id="4" name="Date Placeholder 3">
            <a:extLst>
              <a:ext uri="{FF2B5EF4-FFF2-40B4-BE49-F238E27FC236}">
                <a16:creationId xmlns:a16="http://schemas.microsoft.com/office/drawing/2014/main" id="{36692B57-96BE-BFE0-0F11-E9C1C6CC5F2C}"/>
              </a:ext>
            </a:extLst>
          </p:cNvPr>
          <p:cNvSpPr>
            <a:spLocks noGrp="1"/>
          </p:cNvSpPr>
          <p:nvPr>
            <p:ph type="dt" sz="half" idx="10"/>
          </p:nvPr>
        </p:nvSpPr>
        <p:spPr/>
        <p:txBody>
          <a:bodyPr/>
          <a:lstStyle/>
          <a:p>
            <a:r>
              <a:rPr lang="en-US"/>
              <a:t>6/14/2022</a:t>
            </a:r>
          </a:p>
        </p:txBody>
      </p:sp>
      <p:sp>
        <p:nvSpPr>
          <p:cNvPr id="5" name="Footer Placeholder 4">
            <a:extLst>
              <a:ext uri="{FF2B5EF4-FFF2-40B4-BE49-F238E27FC236}">
                <a16:creationId xmlns:a16="http://schemas.microsoft.com/office/drawing/2014/main" id="{87309C2F-49C5-EE4E-83A4-BFEF1381BA61}"/>
              </a:ext>
            </a:extLst>
          </p:cNvPr>
          <p:cNvSpPr>
            <a:spLocks noGrp="1"/>
          </p:cNvSpPr>
          <p:nvPr>
            <p:ph type="ftr" sz="quarter" idx="11"/>
          </p:nvPr>
        </p:nvSpPr>
        <p:spPr>
          <a:xfrm>
            <a:off x="3995971" y="6610794"/>
            <a:ext cx="4114800" cy="365125"/>
          </a:xfrm>
        </p:spPr>
        <p:txBody>
          <a:bodyPr/>
          <a:lstStyle/>
          <a:p>
            <a:r>
              <a:rPr lang="en-US"/>
              <a:t>Dept. of Mechatronics, MIT Manipal</a:t>
            </a:r>
          </a:p>
        </p:txBody>
      </p:sp>
      <p:sp>
        <p:nvSpPr>
          <p:cNvPr id="6" name="Slide Number Placeholder 5">
            <a:extLst>
              <a:ext uri="{FF2B5EF4-FFF2-40B4-BE49-F238E27FC236}">
                <a16:creationId xmlns:a16="http://schemas.microsoft.com/office/drawing/2014/main" id="{5EE6B191-B4F2-175A-AB91-5497492C83FD}"/>
              </a:ext>
            </a:extLst>
          </p:cNvPr>
          <p:cNvSpPr>
            <a:spLocks noGrp="1"/>
          </p:cNvSpPr>
          <p:nvPr>
            <p:ph type="sldNum" sz="quarter" idx="12"/>
          </p:nvPr>
        </p:nvSpPr>
        <p:spPr/>
        <p:txBody>
          <a:bodyPr/>
          <a:lstStyle/>
          <a:p>
            <a:fld id="{D0616022-2DF8-8644-8036-BD5A9B424EBB}" type="slidenum">
              <a:rPr lang="en-US" smtClean="0"/>
              <a:t>8</a:t>
            </a:fld>
            <a:endParaRPr lang="en-US"/>
          </a:p>
        </p:txBody>
      </p:sp>
      <p:sp>
        <p:nvSpPr>
          <p:cNvPr id="2" name="TextBox 1">
            <a:extLst>
              <a:ext uri="{FF2B5EF4-FFF2-40B4-BE49-F238E27FC236}">
                <a16:creationId xmlns:a16="http://schemas.microsoft.com/office/drawing/2014/main" id="{7495AE35-76A1-1C62-9FA9-3610438F2ED1}"/>
              </a:ext>
            </a:extLst>
          </p:cNvPr>
          <p:cNvSpPr txBox="1"/>
          <p:nvPr/>
        </p:nvSpPr>
        <p:spPr>
          <a:xfrm>
            <a:off x="2837121" y="1772"/>
            <a:ext cx="65177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Times New Roman" panose="02020603050405020304" pitchFamily="18" charset="0"/>
                <a:cs typeface="Times New Roman" panose="02020603050405020304" pitchFamily="18" charset="0"/>
              </a:rPr>
              <a:t>Table 1: Previously published papers on Flare Removal </a:t>
            </a:r>
          </a:p>
        </p:txBody>
      </p:sp>
    </p:spTree>
    <p:extLst>
      <p:ext uri="{BB962C8B-B14F-4D97-AF65-F5344CB8AC3E}">
        <p14:creationId xmlns:p14="http://schemas.microsoft.com/office/powerpoint/2010/main" val="288056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F85785-9CEA-D61E-B9DF-800D7B2AB9A5}"/>
              </a:ext>
            </a:extLst>
          </p:cNvPr>
          <p:cNvSpPr>
            <a:spLocks noGrp="1"/>
          </p:cNvSpPr>
          <p:nvPr>
            <p:ph type="title"/>
          </p:nvPr>
        </p:nvSpPr>
        <p:spPr>
          <a:xfrm>
            <a:off x="643467" y="296886"/>
            <a:ext cx="10905066" cy="1135737"/>
          </a:xfrm>
        </p:spPr>
        <p:txBody>
          <a:bodyPr>
            <a:normAutofit/>
          </a:bodyPr>
          <a:lstStyle/>
          <a:p>
            <a:pPr algn="ctr"/>
            <a:r>
              <a:rPr lang="en-US" sz="3600" u="sng">
                <a:latin typeface="Times New Roman"/>
                <a:cs typeface="Calibri Light"/>
              </a:rPr>
              <a:t>OBJECTIVES</a:t>
            </a:r>
            <a:endParaRPr lang="en-US" sz="3600" u="sng">
              <a:latin typeface="Times New Roman"/>
              <a:cs typeface="Times New Roman"/>
            </a:endParaRPr>
          </a:p>
        </p:txBody>
      </p:sp>
      <p:sp>
        <p:nvSpPr>
          <p:cNvPr id="3" name="Content Placeholder 2">
            <a:extLst>
              <a:ext uri="{FF2B5EF4-FFF2-40B4-BE49-F238E27FC236}">
                <a16:creationId xmlns:a16="http://schemas.microsoft.com/office/drawing/2014/main" id="{E4548CB1-5304-7617-53E0-58653D7861B4}"/>
              </a:ext>
            </a:extLst>
          </p:cNvPr>
          <p:cNvSpPr>
            <a:spLocks noGrp="1"/>
          </p:cNvSpPr>
          <p:nvPr>
            <p:ph idx="1"/>
          </p:nvPr>
        </p:nvSpPr>
        <p:spPr>
          <a:xfrm>
            <a:off x="643467" y="1782981"/>
            <a:ext cx="10905066" cy="4393982"/>
          </a:xfrm>
        </p:spPr>
        <p:txBody>
          <a:bodyPr vert="horz" lIns="91440" tIns="45720" rIns="91440" bIns="45720" rtlCol="0" anchor="t">
            <a:normAutofit/>
          </a:bodyPr>
          <a:lstStyle/>
          <a:p>
            <a:r>
              <a:rPr lang="en-GB" sz="2400" dirty="0">
                <a:latin typeface="Times New Roman"/>
                <a:ea typeface="+mn-lt"/>
                <a:cs typeface="Times New Roman"/>
              </a:rPr>
              <a:t>Appreciate the usage of images in one's day-to-day life and in the professional world. Analysing the different ways to solve the problem definition by researching all the previous methods that have been used to achieve it. </a:t>
            </a:r>
            <a:endParaRPr lang="en-US" sz="2400" dirty="0">
              <a:latin typeface="Times New Roman"/>
              <a:ea typeface="+mn-lt"/>
              <a:cs typeface="Times New Roman"/>
            </a:endParaRPr>
          </a:p>
          <a:p>
            <a:r>
              <a:rPr lang="en-GB" sz="2400" dirty="0">
                <a:latin typeface="Times New Roman" panose="02020603050405020304" pitchFamily="18" charset="0"/>
                <a:ea typeface="+mn-lt"/>
                <a:cs typeface="Times New Roman" panose="02020603050405020304" pitchFamily="18" charset="0"/>
              </a:rPr>
              <a:t>Create a dataset of standard images with different flares synthetically added to them. Arrange the dataset so that the ground truth images are in pairs with the synthetically generated ones for better comparison purposes.   Further, create a GAN model to train the dataset.</a:t>
            </a:r>
            <a:endParaRPr lang="en-US" sz="3200" dirty="0">
              <a:latin typeface="Times New Roman" panose="02020603050405020304" pitchFamily="18" charset="0"/>
              <a:ea typeface="+mn-lt"/>
              <a:cs typeface="Times New Roman" panose="02020603050405020304" pitchFamily="18" charset="0"/>
            </a:endParaRPr>
          </a:p>
          <a:p>
            <a:r>
              <a:rPr lang="en-GB" sz="2400" dirty="0">
                <a:latin typeface="Times New Roman" panose="02020603050405020304" pitchFamily="18" charset="0"/>
                <a:ea typeface="+mn-lt"/>
                <a:cs typeface="Times New Roman" panose="02020603050405020304" pitchFamily="18" charset="0"/>
              </a:rPr>
              <a:t>Using various methods to calculate the error for comparing the model's accuracy with the previously used models.</a:t>
            </a:r>
            <a:endParaRPr lang="en-US" sz="3200" dirty="0">
              <a:latin typeface="Times New Roman" panose="02020603050405020304" pitchFamily="18" charset="0"/>
              <a:ea typeface="+mn-lt"/>
              <a:cs typeface="Times New Roman" panose="02020603050405020304" pitchFamily="18" charset="0"/>
            </a:endParaRPr>
          </a:p>
          <a:p>
            <a:pPr marL="0" indent="0">
              <a:buNone/>
            </a:pPr>
            <a:endParaRPr lang="en-US" sz="2400" dirty="0">
              <a:ea typeface="Calibri"/>
              <a:cs typeface="Calibri"/>
            </a:endParaRPr>
          </a:p>
        </p:txBody>
      </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92E87A84-F48F-A537-D43C-3BEA6B6C7D4A}"/>
              </a:ext>
            </a:extLst>
          </p:cNvPr>
          <p:cNvSpPr>
            <a:spLocks noGrp="1"/>
          </p:cNvSpPr>
          <p:nvPr>
            <p:ph type="dt" sz="half" idx="10"/>
          </p:nvPr>
        </p:nvSpPr>
        <p:spPr>
          <a:xfrm>
            <a:off x="643467" y="6356350"/>
            <a:ext cx="2743200" cy="365125"/>
          </a:xfrm>
        </p:spPr>
        <p:txBody>
          <a:bodyPr>
            <a:normAutofit/>
          </a:bodyPr>
          <a:lstStyle/>
          <a:p>
            <a:pPr>
              <a:spcAft>
                <a:spcPts val="600"/>
              </a:spcAft>
            </a:pPr>
            <a:r>
              <a:rPr lang="en-US"/>
              <a:t>6/14/2022</a:t>
            </a:r>
          </a:p>
        </p:txBody>
      </p:sp>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ooter Placeholder 4">
            <a:extLst>
              <a:ext uri="{FF2B5EF4-FFF2-40B4-BE49-F238E27FC236}">
                <a16:creationId xmlns:a16="http://schemas.microsoft.com/office/drawing/2014/main" id="{4CAD0AEF-AB2D-D645-1A27-2FEBB374F055}"/>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Dept. of Mechatronics, MIT Manipal</a:t>
            </a:r>
          </a:p>
        </p:txBody>
      </p:sp>
      <p:sp>
        <p:nvSpPr>
          <p:cNvPr id="6" name="Slide Number Placeholder 5">
            <a:extLst>
              <a:ext uri="{FF2B5EF4-FFF2-40B4-BE49-F238E27FC236}">
                <a16:creationId xmlns:a16="http://schemas.microsoft.com/office/drawing/2014/main" id="{D8C8FE6F-62B8-582A-61D5-15380983CACC}"/>
              </a:ext>
            </a:extLst>
          </p:cNvPr>
          <p:cNvSpPr>
            <a:spLocks noGrp="1"/>
          </p:cNvSpPr>
          <p:nvPr>
            <p:ph type="sldNum" sz="quarter" idx="12"/>
          </p:nvPr>
        </p:nvSpPr>
        <p:spPr>
          <a:xfrm>
            <a:off x="8805333" y="6356350"/>
            <a:ext cx="2743200" cy="365125"/>
          </a:xfrm>
        </p:spPr>
        <p:txBody>
          <a:bodyPr>
            <a:normAutofit/>
          </a:bodyPr>
          <a:lstStyle/>
          <a:p>
            <a:pPr>
              <a:spcAft>
                <a:spcPts val="600"/>
              </a:spcAft>
            </a:pPr>
            <a:fld id="{D0616022-2DF8-8644-8036-BD5A9B424EBB}" type="slidenum">
              <a:rPr lang="en-US" smtClean="0"/>
              <a:pPr>
                <a:spcAft>
                  <a:spcPts val="600"/>
                </a:spcAft>
              </a:pPr>
              <a:t>9</a:t>
            </a:fld>
            <a:endParaRPr lang="en-US"/>
          </a:p>
        </p:txBody>
      </p:sp>
    </p:spTree>
    <p:extLst>
      <p:ext uri="{BB962C8B-B14F-4D97-AF65-F5344CB8AC3E}">
        <p14:creationId xmlns:p14="http://schemas.microsoft.com/office/powerpoint/2010/main" val="274391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8394D1554F8F8428B8A216B6C38D8AD" ma:contentTypeVersion="13" ma:contentTypeDescription="Create a new document." ma:contentTypeScope="" ma:versionID="82102a232a5e5c5d76d6eab69a597ad8">
  <xsd:schema xmlns:xsd="http://www.w3.org/2001/XMLSchema" xmlns:xs="http://www.w3.org/2001/XMLSchema" xmlns:p="http://schemas.microsoft.com/office/2006/metadata/properties" xmlns:ns3="91189900-a821-4d65-95e4-64f258889066" xmlns:ns4="0d362bdf-ac69-46c4-9e20-c747199777ed" targetNamespace="http://schemas.microsoft.com/office/2006/metadata/properties" ma:root="true" ma:fieldsID="cd234d053587dff7bea33b85caf43ab6" ns3:_="" ns4:_="">
    <xsd:import namespace="91189900-a821-4d65-95e4-64f258889066"/>
    <xsd:import namespace="0d362bdf-ac69-46c4-9e20-c747199777e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189900-a821-4d65-95e4-64f2588890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d362bdf-ac69-46c4-9e20-c747199777e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898DEF6-E6B3-4F78-B8E3-551CDBDC095D}">
  <ds:schemaRefs>
    <ds:schemaRef ds:uri="http://schemas.microsoft.com/sharepoint/v3/contenttype/forms"/>
  </ds:schemaRefs>
</ds:datastoreItem>
</file>

<file path=customXml/itemProps2.xml><?xml version="1.0" encoding="utf-8"?>
<ds:datastoreItem xmlns:ds="http://schemas.openxmlformats.org/officeDocument/2006/customXml" ds:itemID="{DBC75BEC-B4A7-4EB5-B504-E70A19EABA3E}">
  <ds:schemaRefs>
    <ds:schemaRef ds:uri="0d362bdf-ac69-46c4-9e20-c747199777ed"/>
    <ds:schemaRef ds:uri="91189900-a821-4d65-95e4-64f25888906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B89B8FC-0929-4D79-B549-4A45EA9D6214}">
  <ds:schemaRefs>
    <ds:schemaRef ds:uri="0d362bdf-ac69-46c4-9e20-c747199777ed"/>
    <ds:schemaRef ds:uri="91189900-a821-4d65-95e4-64f25888906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2786</TotalTime>
  <Words>3960</Words>
  <Application>Microsoft Office PowerPoint</Application>
  <PresentationFormat>Widescreen</PresentationFormat>
  <Paragraphs>524</Paragraphs>
  <Slides>51</Slides>
  <Notes>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7" baseType="lpstr">
      <vt:lpstr>Arial</vt:lpstr>
      <vt:lpstr>Calibri</vt:lpstr>
      <vt:lpstr>Calibri Light</vt:lpstr>
      <vt:lpstr>Times New Roman</vt:lpstr>
      <vt:lpstr>Office Theme</vt:lpstr>
      <vt:lpstr>Equation</vt:lpstr>
      <vt:lpstr>PowerPoint Presentation</vt:lpstr>
      <vt:lpstr>PowerPoint Presentation</vt:lpstr>
      <vt:lpstr>INTRODUCTION</vt:lpstr>
      <vt:lpstr>PowerPoint Presentation</vt:lpstr>
      <vt:lpstr>CAUSES OF LENS FLARE</vt:lpstr>
      <vt:lpstr>WAYS TO AVOID LENS FLARE</vt:lpstr>
      <vt:lpstr>LITERATURE REVIEW</vt:lpstr>
      <vt:lpstr>PowerPoint Presentation</vt:lpstr>
      <vt:lpstr>OBJECTIVES</vt:lpstr>
      <vt:lpstr>METHODOLOGY</vt:lpstr>
      <vt:lpstr>PowerPoint Presentation</vt:lpstr>
      <vt:lpstr>PowerPoint Presentation</vt:lpstr>
      <vt:lpstr>PowerPoint Presentation</vt:lpstr>
      <vt:lpstr>PowerPoint Presentation</vt:lpstr>
      <vt:lpstr>PowerPoint Presentation</vt:lpstr>
      <vt:lpstr>PowerPoint Presentation</vt:lpstr>
      <vt:lpstr>ResNet 18</vt:lpstr>
      <vt:lpstr>Flare Removal Algorithm</vt:lpstr>
      <vt:lpstr>PowerPoint Presentation</vt:lpstr>
      <vt:lpstr>PowerPoint Presentation</vt:lpstr>
      <vt:lpstr>PowerPoint Presentation</vt:lpstr>
      <vt:lpstr>Updating Weights in the Generator</vt:lpstr>
      <vt:lpstr>Discriminator Architecture</vt:lpstr>
      <vt:lpstr>Updating Weights in the Discriminator</vt:lpstr>
      <vt:lpstr>Flare Removal Training</vt:lpstr>
      <vt:lpstr>Losses</vt:lpstr>
      <vt:lpstr>Choosing       and       </vt:lpstr>
      <vt:lpstr>Generator Loss</vt:lpstr>
      <vt:lpstr>Discriminator Loss</vt:lpstr>
      <vt:lpstr>Metrics for Flare Removal</vt:lpstr>
      <vt:lpstr>Peak Signal to Noise Ratio (PSNR)</vt:lpstr>
      <vt:lpstr>Structural Similarity Index(SSIM)</vt:lpstr>
      <vt:lpstr>Spectral Entropy-based Quality (SSEQ)</vt:lpstr>
      <vt:lpstr>Comparison </vt:lpstr>
      <vt:lpstr>PowerPoint Presentation</vt:lpstr>
      <vt:lpstr>NOVELTY</vt:lpstr>
      <vt:lpstr>PROJECT MANAGEMENT</vt:lpstr>
      <vt:lpstr>CONTRIBUTIONS</vt:lpstr>
      <vt:lpstr>PROJECT TIMELINE</vt:lpstr>
      <vt:lpstr>OBSERVATIONS AND CONCLUSION</vt:lpstr>
      <vt:lpstr>OBSERVATIONS</vt:lpstr>
      <vt:lpstr>Results</vt:lpstr>
      <vt:lpstr>Results</vt:lpstr>
      <vt:lpstr>Results</vt:lpstr>
      <vt:lpstr>Results</vt:lpstr>
      <vt:lpstr>Results</vt:lpstr>
      <vt:lpstr>Result Analysis</vt:lpstr>
      <vt:lpstr>Failure Cases</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AMULYA PRASHANT KARKAL-180929142</dc:creator>
  <cp:lastModifiedBy>ARYAN JAMES PHILIP-180929144</cp:lastModifiedBy>
  <cp:revision>9</cp:revision>
  <dcterms:created xsi:type="dcterms:W3CDTF">2022-06-14T01:17:11Z</dcterms:created>
  <dcterms:modified xsi:type="dcterms:W3CDTF">2022-06-17T05:06:13Z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0x01010068394D1554F8F8428B8A216B6C38D8AD</vt:lpwstr>
  </property>
</Properties>
</file>